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ink/ink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98" r:id="rId2"/>
    <p:sldId id="260" r:id="rId3"/>
    <p:sldId id="329" r:id="rId4"/>
    <p:sldId id="330" r:id="rId5"/>
    <p:sldId id="331" r:id="rId6"/>
    <p:sldId id="316" r:id="rId7"/>
    <p:sldId id="333" r:id="rId8"/>
    <p:sldId id="334" r:id="rId9"/>
    <p:sldId id="320" r:id="rId10"/>
    <p:sldId id="321" r:id="rId11"/>
    <p:sldId id="332" r:id="rId12"/>
    <p:sldId id="266" r:id="rId13"/>
    <p:sldId id="336" r:id="rId14"/>
    <p:sldId id="325" r:id="rId15"/>
    <p:sldId id="283" r:id="rId16"/>
    <p:sldId id="284" r:id="rId17"/>
    <p:sldId id="311" r:id="rId18"/>
    <p:sldId id="338" r:id="rId19"/>
    <p:sldId id="308" r:id="rId20"/>
    <p:sldId id="273" r:id="rId21"/>
    <p:sldId id="328" r:id="rId22"/>
    <p:sldId id="276" r:id="rId23"/>
    <p:sldId id="267" r:id="rId24"/>
    <p:sldId id="337" r:id="rId25"/>
    <p:sldId id="335" r:id="rId26"/>
    <p:sldId id="279" r:id="rId27"/>
    <p:sldId id="340" r:id="rId28"/>
    <p:sldId id="342" r:id="rId29"/>
    <p:sldId id="343" r:id="rId30"/>
    <p:sldId id="341" r:id="rId31"/>
    <p:sldId id="344" r:id="rId32"/>
    <p:sldId id="282" r:id="rId33"/>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FF"/>
    <a:srgbClr val="62E497"/>
    <a:srgbClr val="E06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86746" autoAdjust="0"/>
  </p:normalViewPr>
  <p:slideViewPr>
    <p:cSldViewPr>
      <p:cViewPr varScale="1">
        <p:scale>
          <a:sx n="99" d="100"/>
          <a:sy n="99" d="100"/>
        </p:scale>
        <p:origin x="2154" y="84"/>
      </p:cViewPr>
      <p:guideLst>
        <p:guide orient="horz" pos="2205"/>
        <p:guide pos="2880"/>
      </p:guideLst>
    </p:cSldViewPr>
  </p:slideViewPr>
  <p:outlineViewPr>
    <p:cViewPr>
      <p:scale>
        <a:sx n="33" d="100"/>
        <a:sy n="33" d="100"/>
      </p:scale>
      <p:origin x="0" y="2790"/>
    </p:cViewPr>
  </p:outlineViewPr>
  <p:notesTextViewPr>
    <p:cViewPr>
      <p:scale>
        <a:sx n="100" d="100"/>
        <a:sy n="100" d="100"/>
      </p:scale>
      <p:origin x="0" y="-648"/>
    </p:cViewPr>
  </p:notesTextViewPr>
  <p:sorterViewPr>
    <p:cViewPr>
      <p:scale>
        <a:sx n="66" d="100"/>
        <a:sy n="66" d="100"/>
      </p:scale>
      <p:origin x="0" y="0"/>
    </p:cViewPr>
  </p:sorterViewPr>
  <p:notesViewPr>
    <p:cSldViewPr>
      <p:cViewPr>
        <p:scale>
          <a:sx n="100" d="100"/>
          <a:sy n="100" d="100"/>
        </p:scale>
        <p:origin x="2766" y="-6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D4CD0A-ACC0-41AD-AE2F-FFF0D460B98A}" type="datetimeFigureOut">
              <a:rPr lang="de-CH" smtClean="0"/>
              <a:t>06.09.2022</a:t>
            </a:fld>
            <a:endParaRPr lang="de-CH"/>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AB19AC9-D8CC-4F1B-AC6C-FF4D2253797F}" type="slidenum">
              <a:rPr lang="de-CH" smtClean="0"/>
              <a:t>‹Nr.›</a:t>
            </a:fld>
            <a:endParaRPr lang="de-CH"/>
          </a:p>
        </p:txBody>
      </p:sp>
    </p:spTree>
    <p:extLst>
      <p:ext uri="{BB962C8B-B14F-4D97-AF65-F5344CB8AC3E}">
        <p14:creationId xmlns:p14="http://schemas.microsoft.com/office/powerpoint/2010/main" val="39432321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35:01.141"/>
    </inkml:context>
    <inkml:brush xml:id="br0">
      <inkml:brushProperty name="width" value="0.2" units="cm"/>
      <inkml:brushProperty name="height" value="0.4" units="cm"/>
      <inkml:brushProperty name="color" value="#00F900"/>
      <inkml:brushProperty name="tip" value="rectangle"/>
      <inkml:brushProperty name="rasterOp" value="maskPen"/>
      <inkml:brushProperty name="fitToCurve" value="1"/>
    </inkml:brush>
  </inkml:definitions>
  <inkml:trace contextRef="#ctx0" brushRef="#br0">0 31 0,'28'28'203,"28"-28"-203,28 0 16,-28 0-1,27 0 1,29-28 0,-28 0-1,-1 28 1,-55 0 0,28 0-1,0 0 1,0 0-1,55 0 1,-27 0 0,-56 0 15,28 0 0,-28 0-31,0 0 16,0 0-1,27 0 17,-27 0-17,0 0 1,0 0 0,28 28-1,-28-28-15,28 28 31,27-28 16,-55 0-31,0 0 0,0 0-1,56 28 1,-28-28-1,-28 0 1,27 28 0,-27-28-1,28 0 1,0 0 15,-28 0-15,0 0-1,28 0 1,-28 0 0,0 0-1,27 0 1,29 0 15,-28 0-15,-28 0-1,0 0 1,55 0 0,-55 0-1,56 0 1,-28 0 0,0 0-1,-28 0 1,28 0-1,-1 0 1,1 0 0,0 0-1,-28 0 1,28 0 0,-28 0-1,27 0 1,1 0-1,0 0 1,-28 0 0,28 0-1,0 0 1,-1 0 0,1 0-1,0 0 1,-28 0-1,28 0 1,-28 0 0,83 0-1,57 0 1,-112 0 15,55 0-15,-55 0-1,28 0-15,0 0 32,-56 0-17,27 0-15,85 0 32,-112 0-17,84 0 1,-85 0-16,29 0 15,28 0 1,-28 0 0,28 0-1,-29 0 1,1 0 0,0 0-1,0 0 1,28 0-1,-29 0 1,29 0 15,-56 0-15,112 0 0,-112 0-16,55 0 31,-55 0-31,56-28 31,-28 28-15,0 0-1,-29 0-15,29 0 16,56 0 0,-28 0-1,27 0 1,-83 0-1,28 0 1,0 0 0,-28 0-1,28 0 32,-1 0-31,-27 0-1,28 0 1,-28 0 0,28 0-1,-28 0 1,28 0-16,-1 0 16,-27 0-1,28 28 1,0-28-1,0 0 17,-28 0-32,28 0 15,-1 0 1,-27 0 0,0 0 30,0 0-14,0 0-1,56 0-15,-56 0-1,0 0 1,0 28-1,55 0 1,-27-28 15,56 0 1,-84 0-32,0 0 15,55 28 1,-55-28 15,28 0-15,-28 0 15,0 0-31,0 0 31,56 0-15,-57 28 15,1-28 0,0 0-15,0 0 0,0 0 640,28 0-625,-56 28-15,28-28 15,0 27 328,-28 57-327,0-56-32,0 28 31,0-28-31,0 0 15,0 0 17,0 0-32,0 27 31,0-27-15,0 0-1,0 0 1,0 28 15,0-28-15,0 28 15,0-28 16,0 0-16,0 27-15,0 1 15,0-28 16,0 28-32,0-28 1,0 0 0,0 28-1,0-1 17,28-55-17,-28 28 1,0 28-1,0-28 1,0 28 15,0-28-15,0 0 0,0 0-1,28 0 1,-28 27 15,0-27-31,0 0 63,0 0-48,0 0 1,0 0 15,27 0-15,-27 0-1,0 0 32,0 0-31,0-1-1,0 1 17,0 0 15,0 0-16,0 0-16,0 0 157,0 0-140,0 0 30,0 0-31,0 0 1,0 0-1,0 0 0,0-1-15,0 1 77,0 0-46,0 0 0,0 0-31,0 0 46,0 0-15</inkml:trace>
</inkml:ink>
</file>

<file path=ppt/ink/ink10.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4:43:04.939"/>
    </inkml:context>
    <inkml:brush xml:id="br0">
      <inkml:brushProperty name="width" value="0.4" units="cm"/>
      <inkml:brushProperty name="height" value="0.8" units="cm"/>
      <inkml:brushProperty name="tip" value="rectangle"/>
      <inkml:brushProperty name="rasterOp" value="maskPen"/>
      <inkml:brushProperty name="fitToCurve" value="1"/>
    </inkml:brush>
  </inkml:definitions>
  <inkml:trace contextRef="#ctx0" brushRef="#br0">0 0 0,'28'0'297,"0"0"-266,0 0-15,0 0 0,28 0-1,-1 0 1,-27 0 0,28 0-1,-28 0 1,0 0-1,0 0 17,0 0-1,0 0-15,0 0 15,27 0-31,-27 0 15,28 0 17,-28 0-1,28 0-15,-28 0-1,0 0 1,0 28-1,-1-28-15,29 0 32,-28 0-32,0 0 15,0 0 1,28 0 0,-28 0-1,28 0 16,-28 0-15,-1 0 47,1 0-48,28 0 1,-28 0-1,28 0 17,-28 0-1,28 0-15,-1 0-1,-27 0 1,28 0 15,-28 0 0,28 0-15,-28 0 15,0 0-15,28 0 31,-28 0 0,-1 0-32,1 0 1,0 0 15,0 0 0,0 0-15,0 0 15,0 0-15,0 0-1,28 0 1,-28 0 15,27 0-15,29 0 31,-56 0-47,28 0 31,-28 0 0,0 0-15,0 0 0,27 0-1,-27 0-15,28 0 16,-28 0-1,28 0 17,-28 0-17,28 0 32,-28 0 16,-1 0-48,1 0 1,0 0 31,28 0-32,-28 0 17,28 0-17,-28 0 32,0 0-31,0 0-1,-1 0 1,1 0 15,0 0 32,0 0-32,0 0-15,0 0-1,0 0 1,0 0 31,28 0-32,-28 0 48,-1 0-16,1 0-32,0 0 48,0 0 109,0 0-141,0 0 32,0 0-32,0 0 31,-28-28-46</inkml:trace>
</inkml:ink>
</file>

<file path=ppt/ink/ink1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4:43:18.513"/>
    </inkml:context>
    <inkml:brush xml:id="br0">
      <inkml:brushProperty name="width" value="0.2" units="cm"/>
      <inkml:brushProperty name="height" value="0.4" units="cm"/>
      <inkml:brushProperty name="tip" value="rectangle"/>
      <inkml:brushProperty name="rasterOp" value="maskPen"/>
      <inkml:brushProperty name="fitToCurve" value="1"/>
    </inkml:brush>
  </inkml:definitions>
  <inkml:trace contextRef="#ctx0" brushRef="#br0">0 65 0,'28'0'344,"0"0"-313,-1 0 1,1 0-1,0 0-16,0 0 1,28 0 0,-28 0-1,0 0 1,0 0-16,28 0 31,-29 0 0,1 0 1,0 0-17,0 0 17,0 0-17,0 0 32,0 0-16,0 0-15,0 0 31,0 0-47,0 0 15,-1 0 17,1-28-17,0 28 1,0 0 0,0 0-1,0 0 16,56 0-15,-56 0 15,28 0-31,-29 0 32,1 0-17,0 0 16,0 0 1,0 0 15,0 0-16,0 0 16,0 0 0,0 0-16,0 0 0,0 0-15,-1 0 15,1 0 0,0 0-15,0 0 31,0 0-32,0 0 1,0 0 0,28 0-1,-28 0 1,27 0-1,1 0 32,-28 0-15,0 0 30,0 0-15,0 0-31,0 0 46,0 0 1,0 0-32,0 28 0,27-28 32,-27 0 62</inkml:trace>
</inkml:ink>
</file>

<file path=ppt/ink/ink1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4:43:25.125"/>
    </inkml:context>
    <inkml:brush xml:id="br0">
      <inkml:brushProperty name="width" value="0.2" units="cm"/>
      <inkml:brushProperty name="height" value="0.4" units="cm"/>
      <inkml:brushProperty name="tip" value="rectangle"/>
      <inkml:brushProperty name="rasterOp" value="maskPen"/>
      <inkml:brushProperty name="fitToCurve" value="1"/>
    </inkml:brush>
  </inkml:definitions>
  <inkml:trace contextRef="#ctx0" brushRef="#br0">0 48 0,'0'-28'172,"56"28"-140,-1 0-1,1 0-16,-28 0 1,56 0 15,0 0 1,-57 0-32,1 0 31,84 0 16,-56 0-16,-28 0 16,0 0-32,0 0 17,139 0 46,-111 0-63,390 0 204,-418 0-172,84 0 31,-84 0-78,28 0 63,-28 28-48,0-28 17,-1 0-17,1 0 16,0 28-15,0-28 0,0 0 15,0 0-15,0 0-1,0 28 1,0-28 15,-28 27-15,56-27-1,-28 0 32,-1 0 94,1 0 343,0 0-453,0 0 141,0 0 188,-28-27-251,0-1-31,-28 28 0,-28 0-62,28 0 15,1 0-15,-29 0 46,28 0-30,0 0 14,0 0-14,0 0 15,0 0-32,0 0 16,-28 0 48,28 0-48,1 0-16,-1 0 1,0 0 0,0 0 15,0 0 16,0 0-32,0 0 17,0 0-17,0 0 17,0 0 14,0 0-46,1 0 63,-29 0-47,28 0-1,0 0-15,0 0 31,-56 28 32,56-28-63,-27 0 0,-29 0 47,56 0-16,0 0 16,0 0-16,0 0 0,0 0-15,-28 0 31,28 0-16,1 0 0,-1 0-15,0 0 0,-28 0-1,28 0 32,-28 0-16,28 0 16,0 0 0,0 0-16,1 0 1,-1 0-1,0 0 31,0 0-30,0 0-1,0 0-15,0 0 30,0 0 17,0 0-32</inkml:trace>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35:05.204"/>
    </inkml:context>
    <inkml:brush xml:id="br0">
      <inkml:brushProperty name="width" value="0.2" units="cm"/>
      <inkml:brushProperty name="height" value="0.4" units="cm"/>
      <inkml:brushProperty name="color" value="#00F900"/>
      <inkml:brushProperty name="tip" value="rectangle"/>
      <inkml:brushProperty name="rasterOp" value="maskPen"/>
      <inkml:brushProperty name="fitToCurve" value="1"/>
    </inkml:brush>
  </inkml:definitions>
  <inkml:trace contextRef="#ctx0" brushRef="#br0">4 0 0,'0'28'140,"0"0"-124,0 56 0,0-57-1,0 1 17,0 28-17,0-28 1,0 0-1,0 0-15,0 0 16,0 28 15,0-28-31,0 0 16,0-1 0,0 57 15,0-28-16,0-28 1,0 28 15,28-28-31,-28 27 32,0-27-32,0 0 15,0 56 16,0-28 1,0 0-1,27 27 0,-27-55 0,0 28-31,0 0 32,28-28-1,-28 28-15,0-28 30,0 27-30,0-27 0,0 0-1,0 0 1,0 0 0,0 0-1,0 28-15,0-28 31,0 28-15,0-29 0,0 29-1,0-28 1,0 0-16,0 0 31,0 0-15,0 0 15,0 0-15,0 0-1,0 0 1,0 0 31,0-1-16,0 1 0,0 28 16,0-28 0,0 0 16,0 0-17,0 0 361,0 0-329,0 0 31</inkml:trace>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35:13.708"/>
    </inkml:context>
    <inkml:brush xml:id="br0">
      <inkml:brushProperty name="width" value="0.2" units="cm"/>
      <inkml:brushProperty name="height" value="0.4" units="cm"/>
      <inkml:brushProperty name="color" value="#00F900"/>
      <inkml:brushProperty name="tip" value="rectangle"/>
      <inkml:brushProperty name="rasterOp" value="maskPen"/>
      <inkml:brushProperty name="fitToCurve" value="1"/>
    </inkml:brush>
  </inkml:definitions>
  <inkml:trace contextRef="#ctx0" brushRef="#br0">30 111 0,'-27'56'172,"27"-28"-172,0 28 16,0 0 0,0-1-1,0-27 1,0 140 15,0-84 0,0-56-31,0 27 16,0 1 0,0-28-1,0 28 1,0 28-1,0-56 17,0 55-1,0-27-31,0-28 31,0 0-15,0 56-1,0-56 1,0 55-16,0-27 31,0-28-15,0 84-16,0-56 16,0-1 30,0-27-30,0 0 0,0 0-1,0 28 1,0 0 15,0-28-31,27 167 31,-27-83-15,28-56 0,-28-1-1,0 1 17,0-28-32,0 0 15,0 0 1,0 28-1,0 0 1,0 27 31,0 1-31,0 0 15,0-28-31,0-1 31,0-27-15,0 28 15,0-28-31,0 28 31,0-28-15,0 28-1,0-28 17,0-1-17,0 1 17,0 0-1,0 0-16,0 0 1,0 0 47,28-28 280,28 0-327,-28 0 15,56 0-15,-28 0-1,27 0 1,-27 0 15,-28 0-31,28 0 16,-28 0 0,28 0 15,-1 0-16,-27 0 1,28 0-16,0 0 31,-28 0-15,28 0-16,-28 0 16,0 0-1,27 0 16,1 0-15,-28 0 0,0 0-1,28 0 1,0 0 0,-28 0-1,27 0 1,1 0-1,0 0 1,0 0 0,0 0-1,-28 0 1,27 0 0,-27 0-16,28 0 31,0 0-31,0 0 31,0 28-15,-1-28-1,-27 0 1,28 0 0,0 0 15,0 0-31,0 0 31,0 0-15,-29 0-16,85 28 31,-84 0-31,0-28 16,56 0 30,27 0-14,-27 0-32,-28 0 15,0 0 1,27 0 15,-55 0-31,28 0 16,28 0 15,0 0-31,-1 0 31,-55 0-15,28 0 0,-28 0-1,0 0 1,56 0-1,-56 0 17,27 0-17,-27 0-15,28 0 16,-28 0 0,56 0-1,-28 0 1,-1 0-1,1 0 1,0 0 0,28 0-1,-28 0 1,-28 0 0,83 0-1,-55 0 1,0 0-1,55-28 17,-55 28-17,0 0 1,56 0 0,55 0 15,1 0-16,-29 28 1,57 0 0,27-28-1,-83 28 1,27-28 0,-55 27-1,-57-27 1,113 0-1,-140 0 1,84 0 0,-85 0-1,57 0 1,-28 0 0,-28 0-1,84 0 1,-57 0-1,29 0 1,-28 0 0,0 0 15,-28 0-31,0 0 16,-1 0-1,29 0 1,-28 0-1,28 0 1,0 0 0,0 0-1,27 0 1,-83-27 0,84 27-1,-28 0 1,-28 0 15,0 0 0,-28-28 1,56 28-17,-28 0 1,-1 0-1,29-28 1,-28 0 0,0 28-1,28 0 32,-28 0-31,28-28-1,-28 28 1,0 0-16,-1 0 16,29-28 31,-28 28-32,84-28 1,-1 28 15,-83 0-31,0 0 31,0 0 251,0 0-267,0 0 16,0 28-15,0-28 0,0 28-1,0-28 1,0-28 390,-1 28-390,-27-56-16,28 28 15,-28-28 1,28 1 0,-28-1-1,28 28 1,-28-28 0,28 0 15,-28 28-16,28 0-15,-28 0 16,0-27 0,0 27-1,0-28 17,0 0 14,0 28-30,0 0 0,0 0-1,0-27 1,0 27 0,0-28-1,0 28 1,0-28-1,0 0 1,-28 0 15,28 1-31,-28-29 16,28 28 15,-28 0 0,28 0-15,0 1 0,0-1-1,-28-28 1,28 56 0,0-56-1,0 29 1,0-29-1,0 56 1,0-112 15,0 85-15,0-57 0,0 28-1,0 0 1,0 1-1,0-1 1,0 0 0,0-27-1,0 27 1,0 28 0,0 28-1,0-28 32,0 28-47,0-28 16,0 29-1,0-29 1,0 0 0,0 28-1,0 0 1,0 0-1,0 0 1,0-28 31,0 29 0,0-1 0</inkml:trace>
</inkml:ink>
</file>

<file path=ppt/ink/ink4.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36:46.678"/>
    </inkml:context>
    <inkml:brush xml:id="br0">
      <inkml:brushProperty name="width" value="0.2" units="cm"/>
      <inkml:brushProperty name="height" value="0.4" units="cm"/>
      <inkml:brushProperty name="color" value="#00F900"/>
      <inkml:brushProperty name="tip" value="rectangle"/>
      <inkml:brushProperty name="rasterOp" value="maskPen"/>
      <inkml:brushProperty name="fitToCurve" value="1"/>
    </inkml:brush>
  </inkml:definitions>
  <inkml:trace contextRef="#ctx0" brushRef="#br0">111 344 0,'56'0'188,"28"0"-173,0 0 1,83 28-1,1-28 1,-85 0 0,-27 0-16,28 0 31,55 0-31,-55 0 31,-28 0-15,-28 0-1,56 0 1,-56 28 0,0-28-1,55 0 1,-55 0 0,0 0-16,56 28 15,-56-28 1,28 0-1,83 0 1,-111 0 0,28 0-1,0 0 1,27 0 0,-55 0-1,56 0 16,-56 0-31,0 0 16,28 0 15,-28 0-31,55 0 16,1 0 0,-28 0 15,-28 0-31,111 28 15,-83-28 1,56 0 0,-28 0-1,27 0 1,1 0 0,0 0-1,-29 0 1,57 0-1,-29 28 1,-27-28 0,28 0-1,27 0 1,29 0 0,-112 0-1,139 0 1,-83 0-1,-1 0 1,-55 0 0,28 0-1,28 0 1,-84 0 0,83 0-1,-27 0 1,0 0-1,27 0 1,-27 28 0,28-28-1,-84 0 1,83 28 0,-27-28-1,0 0 16,-56 0-31,0 0 16,55 28 0,-55-28-1,84 0 1,-56 27 0,-1-27-1,-27 0 1,28 0-1,28 0 17,-56 0-17,28 0 1,0 0 0,-29 0-1,29 0 1,0 0-1,0 0 1,28 0 0,-29 0-16,29 0 15,-56 0 1,0 0 0,28 0-1,-28 28 1,0-28-1,83 0 1,1 0 0,-28 0-1,-28 0 1,55 0 0,-83 0-1,0 0 1,28 0 15,-28 0-31,0 0 16,27 0 15,-27 0-15,28 0-1,-28 0 1,0 0-1,0 0 1,0 0 0,0 0-1,28 0 17,-28 0-17,27 0 1,57 28-1,-28-28 1,-56 0-16,55 28 31,-55-28-15,28 0 93,-28 0-77,-28-28 233,-28 28-218,0 0-31,0-28-1,28 0 1,-28 28 0,28-27 280,0-1-280,0 0 0,0 0 31,0 0-16,-28 28 172,1 0-172,-29 0-15,-84 0-1,29 0 1,-29 0 15,56 0-31,0 0 16,29 0 0,-1 0-1,-28 0 16,56 0-31,-83 0 16,27 0 15,56 0-31,-28 0 16,28 0 0,-28 0-1,-55 0 1,27 0-1,-84 0 17,113 0-17,-29 0-15,-56 0 16,1 0 0,-29 0-1,1 0 1,-1 0-1,1 0 1,-1-28 0,1 28-1,27 0 17,1-28-32,27 0 0,1 28 15,-141 0 1,85-28-1,27 28 1,29 0 0,-1 0 15,-83 0-15,55 0-1,-83 0 1,55 0-1,1 0 1,83 0 0,-55 0-1,55 0 1,-56 0 0,84 0-16,-83 0 15,-1 0 1,1 0-1,27 0 17,84 0-17,0 0 1,-28 0 0,1 0-1,-57 0 1,28 0-1,0 28 1,1-28 0,27 0-1,0 0 1,0 28 0,28-28-1,-27 0 1,27 0-1,0 28 1,0-28-16,-28 28 16,-56 28 15,84-56-31,-83 28 16,27 0-1,-56 27 16,113-55-15,-1 28 0,-28-28-1,28 0 17,-28 0-17,0 28 16,28-28 16,0 0-31,28 28 0,-55-28 15,27 0-16,0 28 1,-56-28 15,56 28-15,0 0 125,28 0-95,28-28 173,28 0-203,28 28-1,55-28 1,1 0 0,-1 0-1,29 0 1,-29 0 0,1 0-1,-28 0 1,-29 0-1,1 0 1,28 0 0,-1 0-1,1 0 17,-84 0-17,28 0-15,-28 0 16,83 0-1,-55 0 1,56 0 0,-28 0-1,-1 0 1,-55 0 0,56 0-1,28 0 1,-29 0-1,57 0 1,-28 0 0,-29 0-1,29 0 17,-28 0-17,-29 0 1,29 0-1,0 0 1,83 28 0,-111-28-1,28 0 1,0 0 0,-28 0-16,55 0 15,-27 0 1,83 0 15,-111 0-15,56 0-1,-28 0 1,-29 0 0,85 0-1,-84 0 1,28 0-1,55 0 1,-55 0 0,55 0-1,-27 0 1,28 0 0,-112 0-16,55 0 31,-27 0-16,0 0 1,0 0 0,-28 0-1,27 0 1,-27-28 0,28 28-1,0 0 1,0 0-1,28 0 1,-57 0 0,85 0-1,-56 0 1,0 0 0,-28 0-1,28 0 1,-1 0-1,-27 0-15,28 0 16,0 0 15,28 0-15,-56 0 0,83 0-1,-55 0 1,28 0-1,-56 0 1,55 28 0,29-28-1,-28 0 1,27 0-16,-27 0 16,-28 0-1,0 0 1,-28 27-1,0-27 1,0 0 0,-1 0-1,29 0 17,0 0-17,28 0-15,0 0 16,-56 0-1,-1 0 17,1 0 30,0 0-46,0 0 46,28 0-46,-28 0-16,28 0 31,-28 0-31,83 0 16,-83 28-1,28-28 17,-56 28 265,0 0-282,0 0 1,0 0-1,0 0 1,0 0 0,0 0 31,0 0-32,0 0 16,0-1 16,0 1-15,0 0-1,-28-28 188,-28 0-204,28 0-15,-55 0 16,-113 0-1,140 0 1,-83 0 0,-29 0-1,113 0 1,-29 0 15,28 0-31,-56 0 16,29 0-1,27 0 17,28 0-17,-28 0 1,-28 0 0,28 0-1,1 0 1,-85 0-1,112 0-15,-111 0 32,55 0-32,-28 0 31,29 0-31,-1 0 16,-84 0-1,112 0 1,-55 0-1,55 0 1,-56 0 0,1 0-1,-57 0 1,112 0 0,-83 0-1,-1 0 1,1 0-1,-1 0 1,29 0 0,-29 0-1,28 0 1,1 0 0,-57 0-1,1-28 1,55 28-1,28 0 1,-55 0 0,-1 0-1,56 0 1,-27 0 0,-57 0-1,1 0 1,83 0-1,-27 0 1,-1 0 15,84 0-31,-56 0 32,56 0-32,-55 0 15,-1 0 16,28 0-15,0 0 0,-28 0-1,1 0 1,55 0 15,0 0-15,-28 0-1,0 0 1,0 0 0,-55 0-1,55 0 1,-28 0 15,56 0-15,0 0-1,-83 0 1,55 0 0,-56 0-1,84 0 1,-83 0 15,27 0-15,28 0-1,0 28 1,-55-28 0,27 0-1,0 28 1,0-28 0,29 0-1,-1 0 1,28 0-1,-28 0 1,0 0 0,28 0-1,0 0 1,1 0 31,-1 0-16,0 28-15,-28-28-1,28 0 17,-28 0 77,28 0-93,0 0-1,0 0 1,0 0 15,28 28 266,0 0-235,28-28-46,-28 28 47,0 0-32,56 0 0,-56 55 0,28-83-15,0 0 203,0 0-204,0 0 1,0 0 0,28 0-1,-1-27 1,29 27-1,-56 0 1,112 0 0,-85 0-1,29-28 1,84 28 0,-57 0 15,-27 0-16,28 0 1,-56 0 0,27 0-1,1 0 1,28 0 0,-1 0-1,1 0 1,27 0-1,1 0 1,-28 0 0,83 0-1,-139 0-15,111 0 16,1 0 0,-1 0-1,-111 0 1,140 0 15,-85 0-15,-27 0-1,55 0 1,-55 0 0,28 0-1,0 0 1,-1 28-1,1-28 1,-1 0 0,-83 0-16,112 27 15,-56-27 1,83 0 0,-55 0-1,27 0 1,-55 0-1,0 0 17,-56 0-17,28 0-15,27 0 32,1 0-17,0 0 1,-28 0-1,27 0 1,-27 0 0,0 0-1,28 0-15,-28 0 16,27 0 0,-27 0-1,0 0 1,0 0-1,0 0 1,55 28 15,-27-28-31,28 0 32,-57 0-32,29 0 31,0 0-16,-28 0 1,55 0 0,29 28-1,-1-28 1,1 28 0,-112-28-1,28 0 1,-28 0-1,0 0 48,27 0-47,-27 0-1,0 0 1,28 0-1,28 0 1,0 0 0,-29 0-1,1 0 1,0 0 0,-28 0-1,28 0 1,-28 0 31,28 0-32,-29 0 1,1 0 0,0 0-1,0 0 1,28 0 31,-28 0-32,0 0 79,0 28-31,0 0-48,0-28 16,-1 28 1,1-28-17,0 28 1,0-28 15,-56 0 313,-28 28-344,-111-28 16,111 0-1,-167 0 1,-28 0-1,83 28 1,1-28 0,27 0-1,56 0 1,29 0 0,-29 0-1,28 0 1,28 0-1,-56 0 1,1 0 0,27 0-1,0 0 1,28 0-16,-56 0 31,29-28-15,27 28-1,-112 0 1,112 0 0,-28 0-1,0-28 1,-83 0 0,83 28-1,-28 0 1,29 0-1,-57 0 1,28 0 0,-27-28-1,83 28 1,-28 0 0,-28-28-1,28 28 1,-83 0 15,111 0-31,-84 0 16,28-28-1,1 28 1,-57 0 0,56 0-1,1 0 1,-57 0 15,112 0-31,-56 0 16,56 0-1,-83 0 1,-1 0 0,84 0-1,-28 0 1,-55 0-1,-85 0 1,85 0 0,-1 0-1,-27 0 1,55 0 0,28 0-1,-56 0 1,-27 0-1,83 0 1,-56 0 0,84 0-1,-55 0 1,27 0 0,-56 0-1,28 0 1,-27 0-1,-29 0 1,56 28 0,29-28-1,-1 0 1,-28 0 0,28 0-1,-27 0 1,-29 0-1,0 0 17,56 28-32,1-28 15,-1 0 1,28 0 0,-28 0-1,28 0 1,0 0-1,-28 0 1,28 0 0,1 0-1,-1 0 1,0 0 15,0 0-15,-28 0-1,28 28-15,-28-28 16,0 0 0,29 0-1,-29 0 1,28 0 15,-28 28 0,0-28-15,28 0 0,0 28-1,0-28 1,-55 0 15,55 0 16,0 0-16,0 28 1,0-28-17,0 28 1,-28-1-1,56 1 1,-28 0 0,-27 0 15,55 0-15,-28 0-1,0-28 16,28 28 1,-28 0-17,56-28 95,0 0-95,27 0 1,85 0 0,0 0-1,-85 0 1,252 0-1,-167 0 1,27 0 15,-27 0-31,-56 0 16,27 0 0,-27 0 15,0 0-16,0 0 1,-29 0 0,1 0-1,56 0 1,0 0 0,55 0-1,-27 0 1,-1 0-1,-27 0 1,83 0 0,-27 0-1,-29 0 1,29 0 0,-112 0-16,83 0 31,-55 0-16,0-28 1,-1 28 0,29 0-1,-28 0 1,-28 0 0,27 0-1,-27 0 1,0 0-1,0 0 1,55 0 0,29 0-1,-112 0-15,111 0 32,-55 0-17,0 0 1,0 0 15,-56 0-31,27 0 16,29 0-1,28 0 1,-29 0 0,-27 0-1,0 0 1,28 0-1,28 0 1,-85 0 15,29 0-31,0 0 16,0 0 0,0 0 15,-28 0-31,111 0 47,-83 0-47,28 0 15,-28 0 1,27 0 0,57 0-1,-84 0 1,55 0-1,1 0 1,55 0 0,-27-28-1,0 28 1,-1 0 0,-111 0-1,84 0 16,-56 0 16,-29 0-31,1 0 0,28 0 15,0 0-16,-28 0 1,0 0 0,56 0 15,-29 0-31,1 0 16,-28 0-1,0 0 1,28 0 15,-28 0-15,0 0 15,28 28-15,-1 0-1,1-28 16,-56 28-31,84 0 32,-56 0-1,28-28-15,-56 28-1,28-28 1,-1 27 46,1 1-46,28-28 0,-56 28-1,-28-28 298,0 0-313,-83 0 31,-85 0-31,-27 0 31,56 0-15,-1 0-1,29 0 1,27 0 0,28 0-1,-28 0 1,85 0 0,-29 0-16,0-28 15,-28 28 1,28 0-1,-27 0 1,-29 0 0,56 0-1,-55 0 1,-1 0 0,0 0-1,1 0 1,27 0-1,-28 0 1,56 0 0,-27 0-1,-1 0 1,-28 0 0,1 0-1,27 0 1,-56 0-1,29 0 1,-1 0 0,28 0-1,-83 0 1,27 0 0,1 0-1,-29 0 1,1 0-1,27 0 1,84 0 0,-139 0-1,27 0 1,57 0 0,-29 0-1,57 0 1,-57 0-1,0 0 1,1 0 0,55 0-1,0 0 1,1 0 0,-1 0-1,0 0 1,0 0 15,-27 0-15,55 0-16,-56 0 15,1-28 1,-1 28 0,28-27-1,56 27 1,-55 0-1,27 0 1,28 0 15,-28 0-31,-28 0 32,56 0-17,-111 0 1,111 0-1,0 0 1,0 0 0,0 0 15,0 0-15,-28 0 15,29 0-31,-1 0 15,-28 0 1,-28 0 15,28 0 1,28 0-17,0 0 1,-27 27 15,-1-27-15,28 0 15,28 28-15,-28-28 15,0 28 16,0-28-32,-28 56 32,28-28-31,1 0 31,-1 0-32,0-28 1,0 0 203,84 0 31,55 0-250,29 0 15,55 0 1,-83 0 0,83 0-1,-83 0 16,27 0-15,-27 0 0,0 0-16,-56 0 15,-1 0 1,1 0 0,-28 0-1,56 0 1,-28 0-1,55 28 1,-27-28 0,28 0-1,27 0 17,-111 0-32,84 0 15,27 0 16,-111 0-31,56 0 16,0 0 0,0 0-1,-1 0 17,-27 0-17,0 0-15,0 28 16,55-28 15,-55 0-31,28 0 16,0 0-1,27 0 1,-27 0 0,0 0-1,27 0 1,-27 0-1,0 0 17,-56 0-32,56 28 31,27-28-31,-83 0 16,28 0-1,28 0-15,27 0 47,-27 0-31,-56 0-16,28 0 31,0 0-15,55 0-1,-55 0 1,-28 0-1,56 0 1,-28 0 0,-1 0-1,57 0 1,-28 0 0,0 0-1,27 0 1,-27 0-1,28 0 17,27 0-32,-83 0 15,28 0 1,55 0 0,-55 0-1,0 0 1,-28 0-1,55 0 1,-55 0 0,28 0 15,-56 0-31,55 0 31,29 0-31,-28 0 16,27 0-1,1 0 1,-56 0 0,0 0-1,-28 0 17,0 0-17,-1 0 16,1 0-31,0 0 16,28 0 0,-28 0-1,28 0 1,-28 0-16,0 0 31,27 0-15,-27 0-1,28 0 1,28 0 0,-56 0-16,0 0 31,28 0-15,27 0-1,-55 0 1,28 0-1,-28 0 17,0 0-17,28 0 32,-28 0-16,0 0-15,-1 0 0,1 0-1,0 0 17,0 0-1,0 0-16,0 0 48,0 0 62,0 0 0,-28-28 172,28 0-282,-28 0 1,0 0 0,0 0-1,0-56 1,0 28 0,0 29 15,0-1-16,0 0 1,0 0 0,0 0 15,0 0-15,0 0-1,0 0 16,0 0-31,0-28 16,0 28 0,0 1-1,0-29 1,0 0 0,0 0 15,0 28 0,0-28-15,0 28 15,0-27-15,0 27 15,0-28-16,0 28 1,0 0 0,0 0-1,0 0 1,0-28 0,0 28-1,0-27 1,0 27-1,0-28 1,0 28 0,0 0-1,0 0 1,0-56 0,0 57-1,0-1 1,0 0 15,0 0-31,0 0 16,0-28 31,0 28-16,0-28 0,0 28 0,0 1-15,0-1 15,0 0-15,0 0-1,0 0 17,28 0-17,-28 0 1,0 0 0,0 0-1,0 0 16,0 0 1,0 0 15,0 1 15,0-1-46,0 0 62,0 0-31,0 0 0,28 28-32,-28-28 1,0 0 109,-56 28 156,28 0-265,0 0-16,-28 0 15,0 0 1,28 0 15,0 0-15,1 0 15,-1 0-15,0 28-1,0-28 1,-28 0 15,28 0-15,0 0-1,0 0 1,-28 0 15,1 0-15,27 28-16,0-28 16,-28 0-1,28 0 1,0 0-1,-28 0 1,0 0 0,1 0 15,27 0-31,-28 0 16,0 0-1,-28 0 16,29 0-31,-1 0 16,-56 0 15,56 0-15,28 0-16,-28 0 16,1 0-1,27 0 16,0 0-15,0 0 0,-56 0 15,56 0-31,-55 0 16,27 0-1,-56 0 16,56 0-31,28 0 16,-27 0 0,-1 0-1,-28 0 1,56 0 0,-56 0 15,56 0-31,0 0 15,-55 0 1,27 0 0,28 0-1,-56 0 1,1 0 0,-29 0-1,0 0 1,-55 0-1,83 0 1,-56 0 0,113 0-1,-85 0 17,84 0-32,-28 0 15,28 0 1,0 0-1,-27 0 1,-1 0 15,28 0-15,0 0 0,-56 0-1,28 0 1,0 0-1,1 0 1,-1 0 0,0-28-1,0 28 1,-28 0 0,29 0-1,27 0 1,-28 0-1,-28 0 1,0 0 0,29 0-1,-29 0 1,56 0 15,0 0-31,-56 0 16,56 0-1,-27 0 1,27 0 0,-28 0-1,28 0 1,-28 0 0,28 0-1,-83 0 1,-1 0-1,84 0 1,-56 0 0,28 0-1,-55 0 1,83 0 0,-28 0-1,0 0 1,0 0-1,1 0 1,-1 0 0,28 0-1,-28 0 1,0 0 15,28 0-31,-28 0 16,29 0-1,-29 0 1,28-28 0,0 28 15,0 0-31,0 0 16,-28 0-1,-28 0 1,29 0 15,27-28-31,-84 28 16,56 0-1,0 0 1,1 0 0,-1 0-1,0 0 1,-56 0-1,29-28 17,55 28-17,0 0-15,-56 0 32,56 0-17,0 0 1,0 0-1,-28 0 1,29 0 0,-1 0-1,-28 0 1,28 0 0,0 0-1,0 0 1,0 0-1,0 0 1,0 0 0,-55 0-1,-1 0 1,0 0 0,28 0 15,1 0-16,27 0 17,0 0-17,0 0 17,0 0-17,0 0 1,-28 0-1,28 0 17,0 0-1,0 0 0,0 0 63,1 0 15,-1 28 32,28 0-125,0 0 30,0 0-30,0 0 31,0 0-16,0 0 0,0 27-15,0 1 0,55 28 15,-55-56-15,28 28-1,-28-28 1,0 55-1,28-27 1,-28 28 0,0-28-1,0-28 17,0 55-1,0-55 16,0 0-32,0 0 32,0 0 31,0 0-46,0 0-1,56-28 78,0 0-93,28 0 15,55 0-31,1 0 16,27 0-1,-111 0 1,0 0 0,28 0-1,-56 0 1,-56 0 234,0 28-235,-28-28 17,28 28-17,-28 0 17,28-28-17,-28 55 1,29-55-16,-57 28 15,28-28 1,56 28 0,-56 0 15,28 0 0,0-28-15,0 56 15,1 0 0,27-28 16,0 28-31,0-29-1,0 29 1,55-56 0,-27 28-1,0 0 1,28-28 0,-56 28-1,84 0 16,-56 0-15,-28 0 47,0 0-32,0 27-16,0-27-15,0 28 32,0-28-32,0 0 15,-28 0 32,28 0-31,-28 0 15,0 0-15,0 0 187,28 0-172,-56-1-15,28 1 31,-28 0-32,29 0 16,-1-28 63,0 0-78,28 28-1,-28-28 95,112 0 155,-29 0-265,29 0 16,56 0 0,-1 0-1,1 0 17,-112 0-32,0 0 15,55 0 1,-55 0-1,84 0 1,-84 0 0,0 0-1,28 0 1,-29 0 0,29 0 15,-28 0-16,0 0 1,0 0-16,0 0 16,0 0-1,0 0 1,28 0 15,27 0-31,-27 0 16,-28 0-1,112 0 1,-29 0 0,29 0-1,-1 0 1,1 0 0,-1-28 15,-111 28-31,84 0 31,-84 0-31,-28-28 16,56 28-1,-28 0 1,55-56 15,-55 56-31,28 0 16,-28-27-1,28 27 1,0-56 0,-28 56-1,27-28 1,29 0 0,-56 0-1,84-28 16,-112 28-31,28 0 16,-56 28 78,0 0-94,0 0 15,-56 0 1,-55 0 0,-140 0-1,-56 0 1,-84 0 0,0 0-1,168 0 1,111 0-1,29 0 17,83 0-32,-28 0 31,28 0-15,0 0-16,-56 28 15,29-28 1,55 28 78,28-28-79,195 0 1,56 0-1,0 0 1,0 0 0,-55 0 15,-1 0-31,-56 0 16,-27 0-1,-112 0 1,0 0-1,28 28 1,-1 0 0,-55 0-1,28 0 1,-28 0 0,0 0-1,0 27 1,-56-27-1,29 0 1,-113 28 15,56-28-31,28-28 32,-83 0-32,55 0 31,28 0-31,-139 28 31,167-28-15,0 0-16,0 0 15,0 0 1,-56 0 15,57-28-31,-57 28 16,28 0-1,-56-28 1,29 28 0,55-28-1,-28 28 1,0 0 0,28 0-1,-56 0 16,29 0-15,27 0-16,-28 0 16,-28 0-1,56 0 1,-83 0 0,55 0-1,0 0 1,-56 0-1,84 0 1,-27 0 0,-1 0-1,0 0 1,0 0 15,0 0-31,28 0 16,-27 0-1,-1 0 17,0 0-17,28 0 17,0 0-1,0 0 16,0 0 421,28 28-436,0 0-17,56-28 423,0 0-423,0 0 1,27 0 0,1 0-1,28 0 1,-56 0 0,27 0 30,-27 0-14,-28 0-17,28 0 32,-28 0 0,0 0 0,28 0-31,-1 0-1,-27 0 1,0 0-1,28 28 1,28-28 0,-56 0-1,28 0 1,-29 0 0,57 0 15,-28 0 0,-28 0-15,28 0-1,0 0 1,-29 0 0,29 0 140,0 0-141,112 0 1,-85 0 0,85 0-1,-1 0 1,-27 0 0,-29-28-1,-83 28 1,0 0 156</inkml:trace>
</inkml:ink>
</file>

<file path=ppt/ink/ink5.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37:34.265"/>
    </inkml:context>
    <inkml:brush xml:id="br0">
      <inkml:brushProperty name="width" value="0.2" units="cm"/>
      <inkml:brushProperty name="height" value="0.4" units="cm"/>
      <inkml:brushProperty name="color" value="#00F900"/>
      <inkml:brushProperty name="tip" value="rectangle"/>
      <inkml:brushProperty name="rasterOp" value="maskPen"/>
      <inkml:brushProperty name="fitToCurve" value="1"/>
    </inkml:brush>
  </inkml:definitions>
  <inkml:trace contextRef="#ctx0" brushRef="#br0">28 85 0,'28'0'266,"28"0"-251,0 0 1,28 0 0,-28 0-1,27-28 1,1 1-16,0 27 15,-28 0 1,27 0 0,-27 0-1,28 0 17,-56 0-32,83 0 31,-83 0-16,28 0 1,0 0 0,28 0-1,-1 0 1,-27 0 0,0 0-1,-28 0 1,28 0-1,0 0 1,55 0 0,-83 0-1,0 0 1,28 0 0,0 0-1,27 0 1,-27 0-1,28-28 1,-28 28 0,0 0 15,0 0-31,-1 0 16,1 0-1,0 0 1,0 0-1,0 0 1,-1 0 0,-27 0-1,0 0 1,0 0 0,0 0 15,56 0 16,-28 0-32,-28 0 1,27 0 0,1 0-1,0 0 1,0 0-1,0 0 17,-28 0-17,0 0-15,27 0 16,29 0 0,-56 0-1,28 0 1,55 0-1,-83 0 1,0 0 15,0 0-31,0 0 16,0 0 0,0 0-1,0 0 1,0 0-1,56 0 17,-1 28-32,-27-28 15,84 0 1,-57 0 0,1 0-1,-28 0 1,0 27-1,-28-27 1,83 0 15,-83 0-15,28 0 15,84 0-15,-112 0-1,27 0 1,1 0 0,0 28-1,-28-28 1,56 0 0,-29 0-1,-27 0 1,28 0-1,0 0 1,-28 0 0,28 0-1,28 0 1,-57 0 0,29 0-1,-28 0 1,56 0-1,-56 0 1,28 0 0,-28 0-1,55 0 17,1 0-17,56 0 16,-113 0-31,57 0 16,0 28 0,-56-28-1,28 0 1,0 28 0,-1-28 15,-27 0-31,28 0 31,0 0 0,0 0-15,0 0 0,-29 0-16,29 0 15,0 0 16,-28 0-31,56 28 16,-28-28 0,-1 0-1,1 0 1,0 0 0,0 28-1,56-28 1,-85 0 15,29 0-15,-28 0-1,28 0 1,-28 0 0,28 0-16,27 28 15,-27-28 1,0 0-1,-28 0 17,0 0-1,0 0-15,0 0-1,56 0 16,-57 0-31,1 0 32,0 0-17,0 0 17,0 0-17,0 0 32,28 0-31,-28 0 31,0 0-32,0 0 1,-1 0 15,1 0-15,0 0-1,0 0 32,0 0 47,0 0-63,0 0 125,0-28-31,28-28-78,-56 28-31,28 0 0,-1 0 15,-166 28 172,83 0-203,-56 0 16,-27 0-1,55 0 1,-27 0-1,-1 28 1,-28-28 0,84 0-1,-55 0 17,83 28-32,-84-28 31,84 0-31,0 0 15,-111 28 1,27-28 0,-83 0-1,55 0 17,-27 28-17,-29-28 1,29 0-1,55 0-15,-195 0 32,196 0-32,-196 0 15,-140 0 1,0 0 0,85 28-1,-29 0 1,84 0-1,111 0 1,29-28 0,-28 28-1,139-28 1,-28 0 0,56 0-1,-56 28 16,56-28-15,-55 27 0,55-27-16,-84 0 15,28 0 17,1 0-32,-1 0 15,28 0 1,-56 28 15,84-28-31,-27 0 16,-29 28 15,28-28-15,-83 0-1,27 28 1,56-28-16,-111 0 31,83 0-15,-28 28-1,84-28 1,-55 0-16,-29 0 16,56 0-1,0 0 1,-27 0-1,27 0 32,28 0-31,0 0 0,0 0 15,0 0-16,0 0 17,-28 28-17,1-28 1,27 0 15,0 0-15,0 0-1,-28 0 32,56 28-15,-28-28 77,0 0-47,0 0-30,0 0-17,0 0 1,28-28 281,0 0-266,0 0-15,28 0-1,-28 0 1,28 28 0,28 0 30,0-28-30,-28 28 0,56-27-1,-1-1 1,1 28 0,-28 0-1,-28 0 1,55 0-1,29 0 1,28 0 0,-112 0-1,83 0 1,-55 28 0,56-28-1,27 27 1,-83-27-1,28 0-15,-28 0 16,55 0 0,1 0-1,-28 0 1,27 0 0,-27 28-1,56 0 1,-1-28-1,1 28 17,-1-28-17,-55 0 1,56 0 0,-57 0-1,1 0 1,28 0-1,-84 0-15,27 0 16,113 0 15,-84 0-15,55 0 0,-55 0-1,56 0 1,-57 0-1,29 0 1,-28 0 0,-29 0 15,-27 0-15,56 0 15,-28 0-31,0 0 15,0 0 1,55 0-16,-27 0 16,56 0-1,-57 0 17,85 28-32,-112-28 15,27 0 1,-27 0-1,0 0 1,0 0 0,0 0-1,-1 0 1,1 0 0,56 0-1,-84 0 1,56 0-1,-1 0 1,-27 0 0,0 0-1,28 0 1,-1 0 0,-55 0-1,56 0 1,28 0-1,27 0 1,-27 0 0,0 0-1,-29 0 1,29 0 0,-84 0-1,28 0 1,-1 0-1,1 0 1,-28 0 0,28 0-1,-28 0 1,28 0 0,0 0 15,-1 0-16,-27 0 1,28 0 0,0 28-1,-28-28 1,28 0 0,-28 0-1,27 0 16,-27 28-31,28 0 32,0-28-17,0 0 1,-28 0 31,28 28-32,-28-28 1,27 28 0,1-28-1,0 0 1,0 28 0,0-28 30,-28 0-14,-1 0-17,1 0 17,0 0 30,28 0-46,-28 28 15,0-28 0,-28 27 407,28 29-423,0-28 1,-28 28 0,0-28 15,28 0-16,-84-28 220,28 0-220,-56 28 1,28-28-16,28 0 16,1 0 15,-1 0-31,0 0 16,-28 0-1,0 28 1,28-28-1,-111 0 17,111 0-32,-56 0 15,-28 0 1,29 0 0,-1 0-1,28 0 1,0 0-1,-55 0 1,-29 0 15,56 0-31,-55 0 16,-29 0 0,1 0-1,-1 0 1,29 0-1,-1 0 1,28 0 0,-27-28 15,111 28-15,-28 0-16,28 0 15,-28 0 1,29 0-1,-169-28 1,29 0 0,83 0-1,-167 28 1,111 0 0,1 0-1,27-28 1,0 0-1,-27 0 1,-1 28 0,-27 0-1,-57-28 1,57 28 0,-1 0-1,-27 0 1,83 0-1,-111 0 1,0-28 0,167 28-1,-167 0 1,55 0 0,1 0-1,83 0 1,-56 0 15,113 0-31,-113 0 16,-27-27-1,111 27 17,-56 0-32,84 0 15,-28 0 1,1 0 15,27 0-31,-56 0 16,56 0 15,0 0-31,-28 0 16,0 0 30,28 0-14,-55 27-17,55-27 1,-28 28 0,28-28-16,-56 0 15,-27 28 16,83-28-15,0 28-16,-28-28 31,28 0 1,-56 28-1,57-28 16,-1 0-32,0 0 32,-28 28 31,56 0-46,-28-28-32,-28 0 15,28 0 32,0 0-16,84 0 204,-28 0-235,84 0 15,-84 0 1,139 0 0,84 0 15,56 0-31,28 0 31,84 0-31,-112 0 31,-195-28-15,418 28 0,-335 0-16,224 0 15,-112 0 16,0 0-31,-84 0 16,56 0 0,-55 0-1,-1 0 17,56 0-17,-55 0 1,27 0-1,-140 0-15,196 0 32,-27 0-17,-169 0-15,112 0 16,-55 0 0,-1 0-1,-27 0 16,-56 0-15,-56 0-16,0 0 31,55 0 1,-83-28-17,28 28 1,0 0 124,0 0-124,56 0 15,55 0-15,-55 0 0,-28 0 155,0 28-155,-28 0 0,0-28-16,-1 0 47,-27 28-32,28-28 16,28 28 1,-56 0-17,28-28 1,0 55 15,0-55-15,-28 28 62,28-28-47,0 28 0,0-28 1,-28 28-17,0 0 1,28-28 15,-28 28 0,27-28-31,-27 28 172,56 0-156,-28-28 62,-28 28-62,28-28 15,0 28 235,-56-28 155,-28 0-405,-195 0 31,139 0-47,1 0 31,27 0-31,28 0 16,-251 0 78,279 0-94,0 0 31,0-28-31,1 28 15,-29 0 1,0 0 15,-28 0-31,28 0 16,-55 0 15,83 0-31,-84 0 31,84 0-15,-56 0-16,1 0 31,55 0-15,-28 0-16,-28 0 31,28 0-31,1 0 31,-1 0-31,-56 0 16,28 0 15,56 0-15,-27 0 0,-1 0-16,-28 0 31,56 0-16,-28 0 1,-55 0-16,27 0 31,56 0-31,-84 0 32,57 0-32,-29 0 15,28 0 1,-56 0-1,1 0 17,-29 0-32,1 0 15,55 0 1,-56 0 0,112 0-1,-27 0 16,-1 0-31,-28 0 16,0 0 0,-27 0-1,27 0 1,28 0 0,0 0-1,28 0 1,-83 0 15,27 0 0,56 0-15,0 0 0,-28 0 15,0 0-16,1 0 1,-1 0 0,28 0-1,0 0-15,-28 0 32,0 0-17,1 0 16,-29 0-31,56 0 16,-28 0 0,0 0-1,0 0 1,-55-28 0,83 28-1,-140-28 1,29 28 31,27 0-47,56 0 0,1-28 15,-29 28 17,56 0-32,-28 0 15,-111 0 1,83 0 15,-28 0-15,28 0-1,1 0 1,55 0-16,-28 0 16,0 0 15,0 0-31,-55 0 15,-57 0 17,140 0-32,-55 0 15,-1 0 1,28 0 0,-28 0 15,28 0-16,29 0 17,-1 0-1,0 0 0,-28 0-15,28 0 15,0 0 47,-28 0-47,0 0-15,29 0 0,-29 0-16,28 0 31,0 0-15,0 0-1,0 0-15,0 0 94,28 28 203,0 0-282,0 56 32,28-84 0,-28 28-16,0-1 1,0 1-1,0 0 16,0 28 0,0-28 125,28-28-126,-28 28 48,0 0-47,0 0 78,56-28 391,0 0-501,-1 0 1,29 0-16,0 0 31,0 0 0,-29 0 1,-27 0-32,0 0 15,28 0 17,0 0-17,-28 0 1,28 0 15,27 0 16,-55 0 0,28 0-32,-28 0 1,0 0 0,28 0-1,0 0 1,-1 0 0,1 0-1,-28 0 1,28 0-1,-28 0 1,56 0 15,-56 0 1,-1 0-17,29 0 16,-28 0 1,0 0-17,0 0 1,28 0 15,0 0 0,-28 0-15,-1 0 0,1 0-1,28 0 17,28 0-17,-28 0 1,-28 0-1,0 0 1,27 0 15,1 0 1,0 0-17,-28 0 1,28 0-1,-28 0 1,0 0 15,27 0 1,-27 0-1,0 0-16,28 0 1,-28 0 15,56 0-15,-56 0 0,28 0-1,-1 0 1,1 0-1,-28 0 1,28 0 0,0 0-1,-28 0 1,55 0 0,-55 0-1,28 0 1,-28 0-1,28 28 1,-28-28 0,0 0-1,0 0 1,-1 0 0,29 0-1,0 0 32,-28 0-31,28 0-1,0 0 32,27 0-31,-27 0 15,-28 0-15,56 0 15,-56 0-15,0 0-1,0 0 1,27 0-16,-27 0 47,196 0-32,-141 0 17,-55 0-32,28 28 31,-28-28-31,0 0 31,0 0-31,28 0 31,0 0-15,-29 0-16,57 0 31,-28 0-15,28 0-1,-1 0 1,-55 0 0,28 0 15,-28 0-15,0 0-16,28 0 15,56 0 16,-85 0-31,29 0 16,56 0 0,-28 0 15,-56 0-15,27-28-1,-27 28 1,28 0 15,-28 0-15,0-28-1,28 28 1,-28 0-16,27 0 31,-27 0-31,0 0 16,56 0-1,-28-28 17,28 28-17,-56 0 1,27 0 0,-27 0-1,28 0 1,-28 0-1,0 0 1,56 0 0,-29 0-1,-27 0-15,56 0 16,28 0 31,-56 0-16,-29 0-15,57 0-1,-56 0 1,0 0 0,28 0-1,-28 0 1,28 0-1,-28 0 1,27 0 15,29 0-31,-56 0 0,56 0 16,-1 0 15,-27 0-31,-28 0 16,84 0-1,-28 0 1,-29 0 0,1 0 15,-28 0-15,0 28-1,28-28 1,0 0 31,0 28 0,-29-28-32,1 0 1,0 0 109,-28 28-110,28-28 17,0 0 46,-28 27-63,28-27 17,-28 28-1,0 0-15,28 0-1,-28 0 16,0 0 579,0 0-548,0 0 1,-28-28 156,-28 0-204,0 0 1,-55 0-1,27 0 1,-28 0 0,29 0-1,-1 0 1,28 0 0,-28 0 15,56 0-31,-27 0 15,27 0 17,0 0-32,0 0 15,0 0 1,-28 0 0,0 0-1,-27 0 16,-1 0-15,56 0 0,0 0-1,-56 0 1,56 0 15,0 0-31,-83-28 16,55 28-1,-28 0 1,28 0 15,-55 0-31,83 0 16,0 0 0,-28 0-1,0 0 1,0 0-1,-27 0 1,55 0 0,-84 0-1,0 0 1,57 0 0,-85 0-1,1-28 1,111 28-1,-56 0 1,0 0 0,28 0-1,1-28 1,-1 28 0,28 0-16,-84 0 15,28 0 1,-83 0 15,111 0-15,0 0-16,-55 0 15,-29 0 17,28 0-32,-55 0 31,83 0-31,-111-28 15,111 28 1,-55 0 0,55 0-1,0 0 17,56 0-32,-84-28 15,29 28 1,-29 0-1,28 0 17,-27 0-32,27 0 15,28 0 1,0 0 0,-27 0 15,-1 0-16,56 0 17,-28 0-32,0 0 15,0 0 1,-55-28 0,-29 28-1,1 0 1,55 0-1,28 0 17,28 0-32,0 0 15,-28 0 17,-27-28-17,-57 28 1,56 0-1,29 0 17,-1 0-17,-28 0 17,56 0-32,-28 0 15,1 0 1,-29 0-1,56 0 17,-28 0-17,0 0 1,28 0 0,-28 0-1,-55 0 1,-29 0 15,112 0-31,-27 0 31,27 0-15,0 0 15,-28 0 16,28 0-31,0 0 31,0 0-32,28 28 32,-28-28-16,28 28-15,0 0 0,-28-28-1,0 28 32,1-28-16,-1 28-15,0 0 0,0-28 15,0 0-16,28 28 32,-28-28-31,0 0 15,56 0 407,167 0-407,-167 0-15,56 0-1,28 0 1,27 0-1,-111 0 1,84 0 0,-56 0-1,-29 0 1,57 0 0,-28 0-1,56 0 1,-29 0-1,-55 0 1,28 0 0,-28 0-1,112 0 1,-85 0-16,85 0 16,-28 0 15,-1 0-31,-83 0 31,84 0-15,-28 0-1,55 0 1,1 0 0,-29 0-1,-27 0 1,56 0-1,-112 0 1,27 0 15,29 0-31,-28 0 0,84 0 16,-85 0 0,57 0-1,-28 0 16,-1 0-15,-27 0 0,-28 0-1,56 0 1,0-28 0,27 28-1,-27 0 1,-28 0-1,56-28 1,-29 28 0,29 0-1,-56 0 1,55-28 0,-55 28-1,28 0 1,-56 0-1,28 0 1,55 0 0,1 0-1,-28 0 1,55 0 0,-55 0-1,0 0 1,27 0-1,1 0 1,0 0 0,-1 0-1,1 0 1,-56 0 0,0 0-1,-28 0 1,27 0 15,1 0-31,0 0 16,28 0-1,-28 0 1,-1 0 0,-27 0-1,0 0 1,0 0-1,28 0 17,0 0-32,0 0 15,-1 0 17,1 28-32,-28-28 31,0 0-16,0 0 1,56 0 31,-1 28-31,29-28-1,-28 0 1,-28 28-1,55-28 1,-83 0 0,28 0 15,0 0-15,-28 0-1,28 0 16,-1 0-15,1 28 0,0-28 15,-28 0-15,0 0 30,0 0-46,0 28 32,0-28-1,0 28-15,0-28 15,27 27-16,-27 1 17,0-28-17,0 28 17,28-28-1,-56 28 63,28-28-79,0 28 16,0-28-31,0 28 16,-1-28 62,-27 28-15,28-28-48,0 0 63,0 28 141,-28 0-141,28-28-62,-84 0 453,-55 0-438,55 0-15,0 0-1,0 0 1,-83 0-1,55 0 1,-28 0 15,84 0-31,-28 0 16,-27 0 15,27 0-31,0 0 16,28 0-1,-56 0 17,57 0-32,-29 0 15,28 0 1,-28 0 0,0 28-1,-28-28 1,29 0-1,-57 0 1,-28 0 0,-27 0 15,55 0-15,84 0-1,-27 0 1,-1 0-1,0 0 1,-28 0-16,-28 0 31,85 0-31,-29 0 16,-56 0 0,84 0-1,-111 0 1,55 0-1,-56 0 1,-27 0 0,111 0-1,-139 0 17,111 0-17,28 0 1,-28 0-1,56 0-15,-55 0 16,-113 0 15,140 0-31,-83-28 16,55 28 15,28 0-31,1 0 16,-1 0-1,-28-28 1,-56 28 15,113 0-31,-29 0 32,-28 0-17,-56 0 1,112 0-1,-111 0 1,111 0-16,-112 0 31,57 0-15,55 0 0,-28 0-1,0 0 1,28 0-1,-28-28 1,1 28 0,27 0-1,-56 0 1,0 0 0,0 0-1,-27 0 1,83 0-1,-84 0 17,84-28-32,-55 28 15,-57 0 1,56 0 0,1 0-1,-1 0 1,-28 0-1,28 0 1,29 0 0,27 0-1,-140 0 1,57 0 0,-29 0-1,0 0 1,113 0-1,-29 0 32,28 0-31,0 0 31,-28 0-32,28 0 17,-28 0-17,28 0 1,1 0 0,-1 0 15,0 0 0,-28 0-31,28 28 31,-28-28-15,28 0 0,-28 0-1,1 28 1,27-28-1,0 0 1,0 0 218,112 28-124,-1-28-110,224 28 15,168-28 17,55 0-17,28 0 1,1 0 0,-85 0-1,1-28 1,-140 0-1,-196 28-15,336-56 32,-168 28-17,-56 28 1,0-28 0,-139 28-16,111-28 15,-28 28 16,-55 0-15,-56 0 0,55-28-1,-27 28-15,0 0 32,-29-28-17,-27 28 1,-140 28 171,29 0-187,-141 0 32,-195-28-17,-83 84 1,-140-56-1,-56 0 1,-56 0 0,-27-28-1,111 0 1,307 0-16,-168 0 16,224 0-1,56 0 1,55 0-1,85 0 1,27 0 31,28 0-16,0 28-15,0 0-1,-28-28 32,56 27 94,0 1-94,0 0-32,0 0 1,0 0 31,-28 0-16,1 0 0,27 0 1,-28-28-17,28 28 32,-28-28 0,28 28 766,0 0-610,56-28-188,-29 0-15,141 0 16,-84 0 15,83 0-31,84 0 16,-83 0-1,-1-28 1,-55 28 0,0 0-1,-29 0 1,1 0 0,83-28-1,-83 28 1,56 0-1,-56 0 1,-1 0 0,1 0-1,-56 0 1,28 0 0,0 0-1,55 0 1,-55 0-1,56 0 1,-29 0 0,-27 0-1,0 0 1,84 0 0,-29 0-1,-27 0 1,56 0-16,-29 0 31,-55 0 0,-28 0-31,0 0 16,28 0 0,27 0-1,29 0 1,0 0-1,-29 0 1,-27 0 0,-28 0-1,28 0 1,0 0 0,0 0-1,27 0 1,-27 0-1,0 0 1,0 0 0,0 0-1,0 0 1,-1 0 0,1 0-1,-28 0 1,28 0-1,0 0 17,-28 0-32,27 0 15,29 0 1,0 0 0,-56 0-1,84 0 1,-57 0-1,29 0 1,-28 0 0,-28 0-1,28 0 1,55 0 15,-83 0-15,28 0-16,-28 0 31,56 0-15,-29 0-1,1 0 1,0 0 0,0 0-1,0 0 1,0 0-1,-1 0 1,1 0 0,0 0-1,-28 0 1,28 0 15,-28 0-31,0 0 16,0 0-1,83 0 1,-83 0 0,28 0-1,28 0 1,-1 0 0,29 0-1,-84 0 16,0 0 32,28 0-47,-28 0-1,0 0 1,27 0-1,1 0 1,0 0 0,-28 0-1,0 0 1,28 0 15,-28 0-15,27 0-1,-27 0 1,0 0 0,28 0-1,0 0 1,0 0 0,0 0-1,-1 0 1,-27 0 15,0 0 63,0 0-32,0 0-46,28 0 0,-28 28 15,0-28 0,0 0 63,-1 0-47,29 28-16,-28-28 188,0 27-172,-28 1 249,28 0-280,-28 0 0,28 0 15,-28 28 47,0 0-47,0-28-15,0 0 31,0-1-16,0 29 16,-28-56 156,0 0-187,0 0 15,-28 0-31,-27 0 31,27 0-31,-28 0 16,56 0-1,-28 0 1,-27 0 0,27 0-1,0 0 1,0 0 15,28 0-15,-28 0-1,28 0-15,-27 0 32,27 0-32,-84-28 15,56 28 1,-27 0 0,-85-28-1,84 28 1,56 0-1,-111-27 1,55-1 0,-28 28-1,-27 0 1,-1 0 0,1-28-1,27 28 1,28 0-1,-27-28 1,83 28 0,-84 0-1,56 0 1,-27-28 0,-29 28-1,-28 0 1,57-28-1,-1 28 1,-28 0 0,-27-28-1,-1 0 1,1 28 0,55 0-1,-56 0 1,57 0-1,-57 0 1,0 0 0,1 0 15,55 0-31,-83-28 16,27 28-1,1 0 1,-57 0-1,85 0 1,-141 0 15,113 0-31,-1 0 16,29 0 0,27 0-1,-139-28 1,55 28-1,56 0 1,-27 0 0,55 0-1,56 0 1,-56 0 0,29 0-1,27 0 1,-28 0-1,-56 0 1,29 0 15,55 0-15,-56 0 0,28 0-1,-28 0 1,28 0-1,-55 56 1,55-56 0,-28 28 15,56-28 0,0 28-15,1-28-1,-1 0 1,0 0 15,0 0-15,28 28 0,-28-28-1,-28 28 1,28-28 15,0 0 16,0 28-16,0-28-15,1 0-1,27 28 1,-28 0 0,0-28 31,0 27-16,28 1 0,-28-28 0,28 28 16,-28 0-16,28 0 48,56-28 77,28 0-156,111 0 15,84 0 1,-139 0 0,83 0-1,-56 0 1,1 0 0,-84 0-1,-57 0 1,113 0-1,-112 0 1,56 0 0,27 0-1,29 0 1,-28 0 0,-1 0-1,-27 0 1,0 0-1,83-28 1,-111 28 0,251-28-1,-195 28 1,167 0 0,-196 0-1,85 0 1,-56 0-1,27 0 1,1 0 0,-1 0-1,85 0 17,27 0-17,-195 0 1,223 0-1,-140 0 1,1 0 0,-84 0-16,195 0 31,-56 0-15,-27 0-1,-112 0 1,55 0-1,1 0-15,-56 0 32,27 0-17,1 0 1,28 0 0,-28 0-1,-1 0 1,-55 0-1,28 0 1,28 0 0,-56 0-1,27 0 1,1 0 0,28 0-1,-28 0 16,0 0-15,55 0 0,-83 0-1,28 0 1,28 0 0,-28 0-1,27 28 1,-55-28-1,84 0 17,-28 0 15,-28 0-32,-29 0 1,29 0-1,-28 0 17,0 0 30,0 0-46,0 0 93,-28-28-78,28 0-15,0-27 0,0 27 15,-28 0 0,0 0-15,0 0 93,0 0-78,-56 28 1,0-28-17,-28 28 1,-55 0 0,27 0-1,28 0 1,28 0-1,29 28 1,-1 0 47,28 0-48,0 0 1,0 28 15,0-1 0,0-27-15,28 0 0,-1 0 15,1 0-16,28 0 1,-28-28 15,0 28 16,-28 0 109,-56 0-124,28-28-17,0 0 1,-27 28 0,27-28-16,-56 28 31,-28-28-16,29 0 1,-29 0 0,-28 0-1,84 0-15,-55 0 32,27 0-17,0 0 1,1 0-1,-29 0 1,28 0 0,-55 0-1,27 0 1,-28 0 0,57 0-1,-1 0 1,-56 0-1,57 0 1,-57 0 0,-27-28-1,55 28-15,-167 0 16,56-28 15,27 28-15,57 0-1,-1 0 1,56 0 0,1 0-1,-1 0 1,0 0 0,-83 0-1,139 0-15,-168 0 31,85 0-15,-1 0 0,28 0-1,29 0-15,-29-28 16,0 28 0,0 0-1,56 0 1,-139 0 15,111 0-15,-28 0-1,56 0 1,1 0 0,-29 0-1,-84 0 16,29 0-15,55 0 0,28 0-16,-28 0 15,-28 0 32,0 0-31,-27 0-1,27 0 1,28 0 0,28 0-1,-27 0 1,27 0 0,0 0-1,0 28 1,-28-28-1,28 0 1,-28 0 0,0 28-1,-27 0 32,27-28-31,28 0-1,-28 27 1,0 1 0,0-28-1,-27 0 1,55 0 0,0 0-1,0 28 1,-28-28-1,28 28 1,0-28 0,0 0-16,-27 0 31,27 0-15,0 0 30,0 0-46,0 0 32,-28 0-32,0 0 15,1 0 142,27 0-126,0 0 16,-28 0-16,28 0 16,0 0 78,0 0-78,0 0-32,0 28 17,0-28-1,0 0-16,1 0 1,54 0 203,1 0-204,56 0 1,-28 0 0,-28 0 15,28 0-31,0 0 16,-29 0-1,29 0 1,28 0-1,-56 0 17,0 0-17,0 0 1,28 0 0,-29 0-1,29 0 1,-28 0-16,0 0 15,0 0 1,0 0 15,0 0-15,28 0 0,-28 0 15,-1 0 0,29 0-15,0 0-1,28 0 1,-28 0 15,-28 0-15,27 0 31,1 0-47,0 0 15,0 0 17,0 0-1,-28 0-31,0 0 15,-1 0 17,29 0-32,0 0 15,28 0 17,0 0-1,-57 0 0,29 0-31,0 0 16,28 28-1,28-28 1,-57 0 0,29 0-1,-28 0 1,0 0 15,-28 0-31,27 0 16,-27 0-1,28 0 1,56 0 0,-56 0-1,27 0 1,1 0 15,-56 0-15,0 0-1,0 0 1,28 0-16,0 0 16,55 0-1,29 0 1,-29 0-1,57 0 1,-56 0 0,55-28-1,-83 28 1,55 0 15,-83 0-31,56 0 16,-29 0-1,29 0 1,28-28 15,-112 28-15,83 0 0,1 0-1,-28 0 1,-29 0-1,57 0 1,-56 0 0,28 0-1,-1-28 1,-27 28 0,0 0-1,112 0-15,-141 0 16,85 0-1,-28 0 1,0 0 0,-29 0-1,1 0 17,-28 0-32,28 0 15,0 0 1,0 0-1,-28 0 17,27 0-32,-27 0 15,56 0 1,0 0 0,-1 0-1,-27 0 1,140 0 15,-113 0-15,-55 0-1,56 0 1,56 0 15,-112 0-31,83 28 31,-83-28-31,28 0 16,-28 0 0,28 0 15,-28 0-15,-1 0-16,29 0 15,-28 0 1,28 0-1,28 0 17,-56 0-17,0 0 1,0 0 0,-1 0-1,29 28 1,-28-28 15,28 0-31,0 0 16,0 0-1,-1 0 1,-27 0 15,0 0-15,28 0 46,-28 0-46,28 0 0,0 0-1,-28 0 16,-1 0 1,-54 28 530,27 0-562,-56-28 16,0 28 15,28 0-31,0-28 16,0 0-1,0 0 17,0 0-17,0 0 16,-27 0-15,-1 0-16,28 0 16,0 0-1,0 0 32,0 0-16,56 0 141,0-28-156,0 28 0,56 0 30,-56-28-30,-1 0 0,29 28-1,0 0 1,-28 0 0,-28-28 62,56 28-63,-56-84 17,0 56-17,28-27 1,-28 27 15,28-28-31,-28 0 31,28 28-15,-28-28 0,0 28 15,0-27-16,0-1 17,0 28-1,0-28 0,0 28-15,0 0-1,0 0 1,0 0 0,0 0 15,0 1-15,0-1-1,0 0 48,0 0-48,0 0 17,0-28-1,0 0-16,0-27 1,0 55-16,0-84 31,0 84-31,0-56 16,0 1 0,0-1-1,0 56 1,0-140-1,0 85 17,0 27-17,27-56 1,-27 84 0,0-55-1,0 55 1,0-28-1,0 0 1,0 28 0,0-28-1,0 0-15,0 29 16,0-57 0,0 28-1,0 28 1,0-56 15,0 56-31,0 1 31,0-1-31,0 0 32,0-28-17,-27 28 1,27 0-1,-28 0 1,28 0 0,-28 28-1,28-28 1,-28-28 15</inkml:trace>
</inkml:ink>
</file>

<file path=ppt/ink/ink6.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38:07.179"/>
    </inkml:context>
    <inkml:brush xml:id="br0">
      <inkml:brushProperty name="width" value="0.4" units="cm"/>
      <inkml:brushProperty name="height" value="0.8" units="cm"/>
      <inkml:brushProperty name="color" value="#FFFC00"/>
      <inkml:brushProperty name="tip" value="rectangle"/>
      <inkml:brushProperty name="rasterOp" value="maskPen"/>
      <inkml:brushProperty name="fitToCurve" value="1"/>
    </inkml:brush>
  </inkml:definitions>
  <inkml:trace contextRef="#ctx0" brushRef="#br0">0 28 0,'0'-28'141</inkml:trace>
</inkml:ink>
</file>

<file path=ppt/ink/ink7.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38:35.069"/>
    </inkml:context>
    <inkml:brush xml:id="br0">
      <inkml:brushProperty name="width" value="0.4" units="cm"/>
      <inkml:brushProperty name="height" value="0.8" units="cm"/>
      <inkml:brushProperty name="color" value="#FFFC00"/>
      <inkml:brushProperty name="tip" value="rectangle"/>
      <inkml:brushProperty name="rasterOp" value="maskPen"/>
      <inkml:brushProperty name="fitToCurve" value="1"/>
    </inkml:brush>
  </inkml:definitions>
  <inkml:trace contextRef="#ctx0" brushRef="#br0">84 58 0,'167'0'391,"-55"0"-375,83 0-1,-27-27 1,-28 27 0,-29 0-1,-55 0 1,28 0 15,-56 0-15,27 0-1,-27 0 1,28 0 0,0 0-1,0 0 1,0 0-1,0 0 1,55 0 0,-27 0-1,28 0 1,-29 0 15,57 0-15,-29 0-1,29 0 1,0 0 0,-29 0-1,1 0 1,55 0 0,-83 0-1,56 0 1,-57 0-1,29 27 1,-56-27-16,56 0 16,27 0 15,1 0-31,-57 0 31,29 0-15,0 0-1,-29 0 1,29 28 0,-28-28-1,27 0 1,29 0 0,27 56-1,-27-56 1,83 28-1,-27 0 1,-29-28 0,-55 0-1,-28 0-15,55 0 32,-55 0-17,0 28 1,-29-28-16,85 0 31,-56 0-15,-1 28-1,-27-28 1,-28 0 15,28 0-31,0 0 16,0 0-1,27 0 1,-55 0 0,28 0-1,0 0 1,0 0 15,0 0-15,55 0-1,-55 28 1,28-28 0,-28 0-1,-28 0 1,-1 0 0,1 0-1,0 0 1,0 0-1,0 0 32,28 0 0,0 0-47,28 0 31,-57 0-15,29 0 0,-28 0-1,0 0 1,0 0 0,28 0 46,0 0-62,-28 0 16,-1 0 31,1 0-1,28 0-30,-28 0 15,0 0-15,0 0 31,0 0-16,0 0 172,0 0-187,0 0-1,-1 0 1,1 0 62,28 0-47,-28 0-31,56 0 32,0 0-17,-84 56 563,0-1-562,0-27 15,0 0-15,0 0 15,0 0 32,0 0-1,-28-28-46,0 56-1,-28-56 1,28 28 0,-84 0-1,-27 0 1,-1-28 0,29 0-16,-113 0 15,57 27 1,-1-27-1,57 0 1,-57 0 0,29 0 15,55 0-15,-28 0-1,-27 0 1,-29 0-1,29 0 1,-29 0 0,57 0-1,-196 0 1,55 0 0,141 0-1,-140 0 1,-57 0-1,1 0 1,28 0 0,-28 0-1,112 28 1,55-28 0,-27 28-1,55-28 1,-27 28-1,111-28 1,-140 0 0,85 0-1,-1 0 1,0 0 0,-55 0-1,55 28 1,-28-28-1,-27 28 1,55-28 0,-84 56-1,29-56 1,-1 0 0,57 28-1,-29 0 1,28-28-1,0 0 1,29 0 15,27 0-31,-56 0 16,84 28 0,-84-28-1,56 0 1,-28 0-1,1 0 1,27 0 0,0 27-1,0-27 1,0 0 0,0 0-1,0 0 16,0 0-15,0 0 0,-55 28-16,-1-28 15,28 0 1,28 0 0,-28 0-16,-55 0 31,83 0-16,-28 28 32,56-111 344,0 55-360,0-28-15,0 28-1,0-28 1,-28 28 31,28 0-16,0 0-15,0 0-1,0-27 1,0 27 15,0 0 47,56 28-62,0 0 0,83-28-1,1 0 1,27 0 0,140 0 15,0 28-31,84-28 31,0 28-15,0 0-1,27 0 1,-250 0-16,139 0 16,0 0-1,-56-28 1,56 28-1,-112 0 1,112-28 0,112 1-1,-84-1 1,-28 28 0,-28 0-1,-83-28 16,-85 28-15,-55 0 0,28 0-1,-56 0 1,28-28 31,-28 28-32,-1 0-15,57 0 16,56 0 0,-57-28-1,1 28 1,-28 0 0,28 0-1,-56-28 16,27 28-31,1 0 32,0-28-17,-28 28 1,0 0-16,56-28 31,-56 28-31,0 0 16,27-28-1,1 28 1,0-28 0,0 28-1,-28 0 17,28 0-1,-29-28-31,1 28 125,0 0 109,0 0-203,0 0 1,28 0 15,-28-28-32,28 28 48,-28 0-32,27 0-15,-27 0 187,0 0-141,-28 28-46,28-28-1,0 28 1,-28 0 15,0 0-15,28 0 0,0-28-1,-28 56 1,28-28 15,-28 56 0,0-57-31,0 29 16,0-28 15,0 0-15,0 0 15,0 0 0,0 0 1,0 0 14,0 0-14,0 0 15,0-1-16,0 1 0,-28 0-15,28 28 15,0 0 0,0 0-15,0 0 15,0-29 0,0 1 16,0 0-16,0 0 79,0 0-63,0 0-32,0 0 17,0 0-1,0 0 0,0 0 16,0 0-31,0 0 15,0-1 16,0 1 62,0 0-46,0 0-32,0 0 0,-84-28 266,-55 0-281,-1 0-1,56 0 1,1 0 15,55 0-31,-28 0 31,28 0 16,-28 0-31,28 0-1,0 0-15,-55 0 16,27 0 0,-28 0-1,28 0 1,28 0 0,-28 0-1,1 0 16,-1 0-15,28 0-16,-28 0 16,0 0-1,0 0 1,-27 0 0,-1 0-1,0 0 1,-27 0-1,27 0 1,-56 0 0,1 0-1,27 0 1,0 0 0,1 0-1,83 0 1,-84 28-1,28-28 1,29 0 0,-1 0-1,0 0 1,28 0 0,-28 0-1,0 0 1,-111 0-1,27 0 17,1 0-32,27-28 15,28 28 1,-27 0 0,55 0-1,0 0 1,0 0-1,-55 0 1,27 0 15,0 0-31,0 0 16,29 0 0,-57 0-1,0 0 1,84 0-1,-27 0 1,-113 0 0,84 0-1,-27 0 1,-57 0 0,29 0-1,-29 0 16,29-28-15,27 28 0,-83 0-1,-1 0 1,85 0 0,-57 0-1,29 0 1,55 0-1,-56 0 1,112 0 0,-27 0-1,27 0-15,-84 0 16,56 0 0,28 0-1,-28 0 1,-27 0-1,27 28 1,0 0 0,-56-28-1,84 0 1,1 28 0,-57-28-1,56 0 1,0 0-1,-28 0 1,28 0 0,-56 28-1,29-28 1,-1 28 0,28-28-1,0 0 1,-28 0-1,28 0 1,-28 0 0,1 0-1,-29 28 17,56-28-17,0 0 1,0 0 15,0 0 16,28 28 125,0-1-78,28 1-63,0 0-16,0 0 1,-28 0 15,56 0-15,-28-28 15,-28 28-15,28-28 93,-28 28-78,28 28-15,-28-28 0,0-1 15,0 1-15,0 0 15,0 28 0,0-28 16,0 0 0,0 0-16,0 0 16,0 0 31,0 0-47,27-28 251,29 0-267,84 0 1,27-28-1,1 28 1,-84 0 0,-1 0-1,1 0 1,-28 0-16,28 0 16,-57 0-1,113 0 16,-112 0-15,84 0-16,-1 0 16,-55 0 15,28 0-31,-28 0 31,-1 0-15,85 0-1,-112 0 1,28 0-16,55 0 16,-27 0-1,0 0 1,0 0 0,27 0 15,-27 0-16,56 0 1,-113 0-16,113 0 16,-56 0 15,55 0-31,1 0 31,-28 0-15,-85 0-1,141 0 1,-29 0 0,-55 0-1,28 0 1,0 0 0,-29 0-1,29 0 1,-28 0-1,-1 0 1,-27 0 0,112 0-16,-85 0 31,29 0-31,-28 0 31,-28 0-15,27 0-1,-27 0 1,28 0 0,28 0-1,-85 0-15,113 0 16,-56 0 0,83 0-1,-55 0 1,-28 0-1,55 0 1,-27 0 0,-1 0-1,-27 0 1,28 0 0,-28 0-1,27 0 1,-27 0-1,-28 0 1,28 0 0,27 0-1,57 0 1,-1 0 0,-111 0-1,56 0 1,-29 0-1,-27 0 1,-28 0 15,28 0 16,-28 0-31,0 0-1,55 0 1,1 0 0,-56 0 15,28 0 31,-28 0-30,0 0 46,0 0 47,27 0-94,-27 0 78,0 0-77,-28 28 171,0 27-47,0-27-140,-28 0-1,-55 28 1,27 0 0,0 0 15,-56-28-16,1 0 1,-1-1 0,-55-27-1,-29 28 1,-27-28 0,83 28-1,-55 0 1,55-28-1,85 0-15,-29 0 16,28 0 0,-84 0-1,-55 0 1,-112 0 0,112 0-1,83 0 1,-223 0-1,168 0 17,27 0-17,-55 0 1,27 0 0,1 0-1,-1 0 1,-27 0-1,139 0-15,-167 0 16,-168 0 0,-28 0-1,84 0 1,140 0 0,27 0-1,57 0 1,-57 0 15,85 0-31,-29 0 31,28 0-15,-27 0 0,27 0-1,-28 0 1,28 0-1,29 0-15,-57 0 16,28 0 15,56 0-31,-27 0 16,27 0 31,-28 0-16,28 0 0,0 0-31,0 0 16,-28 0 0,28 0-1,-28 0 16,29 0-31,-29 0 32,28 0-17,-56 0 1,56 0 0,0 28 15,0-28 0,28 28-15,-28-28 31,28 28-32,-27-28 1,-1 28-1,0 0 32,0 0-15,28 0-17,-28-28 32,28 28-31,-28-1 31,0-27-1,0 0 17,28 28-32,28-28 235,28 0-251,83 0 1,-27 0 0,-56 0-1,28 0 1,-29 0 0,57 0-1,-84 0 1,84 0-1,-56 0 1,-1 0 0,1 0-1,0 0 1,-28 0 0,56 0-1,-29 0 1,85 0-1,-56 0 1,-28 0 0,-1 0-1,-27 0 1,28 0 0,0 0-1,28 0 1,83 0-1,-55 0 17,-28 0-32,27 0 15,-83 0 1,0 0 0,28 0-1,111 0 1,-83 0-1,167 0 1,-139 0 0,-28 0-1,-56 0 1,111 0 0,-55 0-1,55-28 1,1 1-1,0-1 1,-85 28 0,29 0-1,-28 0 1,-28 0 0,111 0-1,1 0 1,-84 0-1,55 0 1,-27 0 0,28 0-1,-84 0 1,28 0 0,27 0-1,1 0 1,28 0-1,-56 0 1,-29-28 0,113 28-1,-56 0 1,55 0 0,-55 0-1,56-28 1,-1 28-1,-55 0 1,0 0 0,-1 0-1,-27 0 1,-28 0-16,28 0 31,0 0-15,0 0-1,55 0 1,-83-28 0,84 28-1,-84 0 17,83 0-17,-55 0 1,0 0-1,0 0 1,0 0 0,-28 0-1,27 0 1,1 0 0,-28 0-1,0 0-15,56 0 16,-56 0-1,27 0 1,1 0 0,-28 0-1,0 0 1,28 0 15,-28 0-15,0 0-1,56 28 1,-29 0 0,29-28-1,-28 0 1,0 28 0,-56 0-1,56-28 1,-29 0 15,1 0-31,0 0 16,0 0 31,0 0-32,-28 27 16,56-27-15,0 0 0,-28 0-1,0 0 1,-1 0 15,1 0 16,0 0 0,0 28-16,0-28 32,0 0-1,0 0 32,0 0 15,0 0 204,-28-28-282,0 1-15,28-57 15,-28 28-15,0 28 15,0-28-31,0 0 31,0 28-31,0-27 31,0 27 1,0 0-17,0 0 1,0 0 15,-28 0-15,28 0-1,0-28 1,0 1 0,0-1-1,0 0 1,-28 0-1,28 0 1,0 0 0,0 1 15,0-1-15,0 28-16,0-28 31,-28 0 0,28 28-15,0 0-1,0 0 17,0-27-17,0 27-15,0 0 16,0-56 15,0 28-31,0 28 16,0-55-1,0 27 1,0 0 0,0 28-1,0-28 1,0-28-1,0 57 1,0-57 15,0 0-15,0 28 0,0 0 15,0 29-16,0-1 17,0 0-17,0 0 1,0 0 0,0 0 15,0 0-16,0-28 1,0 28 31,0-27-31,0-1 15,0 28-16,0-28 1,0 28 0,0-56 15,0 56 16,0 0-32,0 1 1,-28 27 172,0 27-95,0-27-61,0 0-17,0 28-15,-55-28 31,55 28-15,-28-28 0,28 28-1,0-28 1,0 0 0,0 0-1,0 0 1,-55 0-1,55 0 17,-28 0-32,28 0 31,-28 0-15,28 0 15,-28 0-31,-27 0 31,27 0 0,28 0-15,0 0 0,0 0-1,0 0 1,0-28-1,0 28 1,0 0 0,-27 0-1,27 0 1,-28 0-16,28 0 31,-56 0-15,1 0-1,-1 0 1,-28 0 0,84 0-1,-28 0 1,1 0 0,-29 0-1,-56 0 1,57 0-1,-57 0 1,112 0-16,-56 0 16,1 0 15,55 0 0,-28 0-15,28 0-1,-56 0 1,0 0 0,57 0-1,-29 0 1,0 0 0,-56 0-1,56 0 1,-27 0-1,-29 0 1,28 0 0,29 0-1,-1 0 1,28 0 0,-28-28-1,0 28 1,-56 0-1,-27 0 1,55 0 0,0 0-1,-27 0 1,111-28 0,28 28 109,0 0-110,27 0 1,85-27-1,-56 27 1,-28 0 0,-1 0-1,1 0 1,28 0 0,-28 0-1,28 0 1,-57 0-1,29 0 17,28 0-1,-56 0-15,0 0-1,0 0-15,28 0 16,-1 0-1,1 0 17,-28 0-17,0 27 17,28-27-32,55 0 31,-55 0-16,-28 0 17,28 0-1,28 28 0,0-28-15,-29 0-1,-27 0 1,0 28 0,0-28-1,56 0 1,-28 0 0,27 0-1,-55 0 1,84 0-1,0 0 1,-29 0 0,57 0-1,-56 0 1,-29 0 0,29 0 15,-28 0-16,56 0 1,-84 0 0,83 0-1,-55 0 1,-28 0 0,0 0 15,28 0 16,0 0-32,-29 0 1,29 0 0,-28 0 15,0 28-16,0-28 1,56 28 0,-28 0 15,-29-28-31,29 56 16,-28-28-1,0 0 1,0 28-1,28-1 1,-56 1 0,56 0-1,-56 28 1,55 27 0,1 1-1,-56-84 1,28 28-1,0 0 1,-28 27 0,0-27-1,0-28 1,0 56 0,0-56-16,0 28 15,0-1 1,-28 1-1,28-28 1,-28 28 15,0-28-31,28 0 16,0 28 0,-28-29-1,28 85 1,0-56-1,0 0 1,0-28 0,-27 27 15,27 1-15,0-28-16,0 28 15,0-28 1,0 56 31,0-56-16,0 0-15,0-1-1,0 1 1,0 0 15,0 0-15,0 0-1,0 0 48,0 0-48,0 0 1,0 0 31,0 28-16,-28-56-15,28 27-1,0 1 32,0 0-31,0 0 125,0 0-110,0 0 0,0 0-15,0 0 46,0 28 298,28-56-345,-1 28 16,-27 0-15,28-28 0,-28 27 234,-55 1-235,27 0 1,-28-28 0,0 28-1,0-28 16,28 28 1,0-28-17,-27 0 1,27 0 0,0 0-1,0 0 1,0 0-1,-28 0 1,28 0 0,0 0-16,-28-28 31,29 28-15,-1 0-1,0 0 16,-28 0-15,28 0 0,0 0-1,-28-28-15,28 28 16,0 0 0,0-28-1,-55 28 1,27 0 15,28 0-31,-28 0 31,0 0-15,28 0 15,-27 0-15,27 0-1,0 0-15,-56 0 16,-28 0 15,85 0-15,-29 0 15,28 0-15,0 0-1,0 0 1,0 0 0,-56 0-1,56 0 1,-83 0 0,55 0-1,-28 0 1,28 0-1,-27 0 17,55 0-17,-56 0 17,28 0-17,0 0 1,-27 0-1,-29 0 1,84 0 0,-84 0-1,29 0 1,-1 0 0,28 0-1,-28 0 1,56 0-1,-27-28 1,27 28 0,-28 0-1,0 0 1,-28 0 0,28 0-1,29 0 1,-57 0-1,0 0 1,0 0 0,29 0-1,27 0 1,-84 0 0,84 0-1,-56 0 1,-27 0-1,83 0 17,-84 0-17,56 0 1,-27 0 0,-85 0-1,84 0 1,-55 0-1,27 0 1,0 0 0,-27 0-1,55 0 1,0 0 0,1 0-1,27 0 16,-28 0-15,56 0-16,-28 0 16,-55 0-1,55 0 1,-56 0 0,56 0-1,-27 0 1,-29 0-1,84 0 1,-28 0 15,28 0-31,-27 0 32,-1 0-32,0 0 15,0 0 16,28 0-31,0 0 16,-55 0 0,27 0-1,-56 0 1,56 0 0,0 0-1,1 0 1,27 0-1,-28 0 1,28 0 0,-28 0 15,28 0-31,0 0 16,-27 0-1,-1 0 1,0 0 15,28 28-15,0-28 15</inkml:trace>
</inkml:ink>
</file>

<file path=ppt/ink/ink8.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38:57.719"/>
    </inkml:context>
    <inkml:brush xml:id="br0">
      <inkml:brushProperty name="width" value="0.4" units="cm"/>
      <inkml:brushProperty name="height" value="0.8" units="cm"/>
      <inkml:brushProperty name="color" value="#FFFC00"/>
      <inkml:brushProperty name="tip" value="rectangle"/>
      <inkml:brushProperty name="rasterOp" value="maskPen"/>
      <inkml:brushProperty name="fitToCurve" value="1"/>
    </inkml:brush>
  </inkml:definitions>
  <inkml:trace contextRef="#ctx0" brushRef="#br0">140 173 0,'27'0'453,"1"0"-422,0 0 0,28 0-15,-28 0-1,56 0 1,-56 0 0,55-28 15,-27 28-15,-28 0-1,56 0 1,0 0-1,83-28 1,-139 28 0,28 0-1,-28 0 17,0 0-17,27 0 1,1 0-1,0 0-15,28 0 16,55 0 0,-111 0-1,56 0 17,-56 0-17,28 0 1,167 0-1,-55 0 1,-29 0 0,-27 0-1,-56 0 1,27 0 0,-27 0-1,28 0 1,167 0-1,-167 0 1,167-28 0,-139 28-1,-56 0 1,27 0 0,1 0-1,-28 0 1,28 0-1,-29-28 1,57 28 0,-28 0 15,-28 0-15,-1 0-1,29 0 1,-28-27-1,56 27 1,-29 0 0,1 0-16,-28 0 15,-28 0 1,0 0 0,0 0-1,0 0 1,-1 0-1,57 0 1,28 0 0,-56 0-1,55 0 1,-55 0 0,-28 0 15,167 0-16,-83-28 1,0 28 31,-29 0-31,-55 0-1,28 0 1,0 0-1,0 0 1,0 0 0,-28 0-1,55 0 1,-55 0 0,56 0-1,0 0 1,-28 0-1,55 0 1,-27 0 0,-56 0-1,56 0 1,55 0 0,-55 0-1,-56 0 1,56 0-1,-29 0-15,1 0 16,-28 0 15,28 0-15,28 0 15,-56 0-31,27 0 16,1 0-1,0 0 1,28 0 0,-28 0-1,-1 0 1,1 0 0,-28 0-1,0 0 16,28 0 1,-28 0-1,-28 28 16,28-28-16,0 0-15,27 0-1,-27 0 1,28 0 0,-28 0-1,0 0 1,0 0-1,0 0 1,28 0 15,-28 0 32,27 27 31,-27-27-16,0 0-78,28 0 140,-56 56 235,0-28-343,0 0-17,0 0 32,0 0-31,0 0 15,0 0 0,0 0 16,0 0-31,0 0 15,0-1 0,0 1 125,0 0-124,0 0 46,0 0 0,0 0-62,0 0-1,-28-28 360,-111 0-359,27 0-1,-56 0 1,113 0 0,-85 0-16,-139 0 31,84 0-15,139 0-1,-28 0 1,0 0-1,1 0 1,-1 0 0,-56 0-1,29 0 1,-1 0 0,56 0-1,-28 0 1,29 0-1,-1 0 1,-56 0 0,-27 0-1,55 0 1,-56 0 0,84 0-1,-139 0 1,55 0-16,1 0 15,-1 0 1,1 0 0,-85 0-1,29 0 17,-28 0-17,55 0 1,1 0-1,55 0 1,-27 0 0,83 0-1,-195 0 1,55-28 0,1 28-1,139 0 1,-139 0-1,55 0 1,1 0 0,27 0-1,0 0 1,-27 0 0,27 0-1,28 0 1,56 0-16,-55 0 31,55 0-31,-28 0 31,-56 0-15,56 0 0,1 0-16,-57 0 15,84 0 1,-28 0-1,0 0 1,-27 0 15,55 0-31,-28 0 16,-28 0 15,28 0-15,1 0-16,-29 0 31,28 0-15,28 28-16,-56-28 15,1 0 1,27 0 15,28 28-15,0-28-1,0 0 17,0 0 108,0 0-77,0 0-48,28 28 1,-28-28 0,28 28-1,-28-28 17,28 28-17,0-1 141,0 1-124,0 0-17,0 0 1,0 28 0,0-28 15,0 0-16,0 0 1,0 0 31,0 0-31,0 0 30,0-1-30,0 1 15,0 0 16,0 0 0,0 0-31,28 0 31,0 0-1,-28 0-30,0 0 0,28-28-1,0 0 32,-28 28-31,56-28-1,83 0 1,-55 0 0,0 0-16,-28 0 31,111 0-15,-111-28-1,-28 28 1,0 0-1,0 0 1,0 0 0,111 0-1,1 0 1,27 0 0,-83-28-1,56 28 1,-85 0-1,29 0 1,-28 0 0,-28 0-1,111 0 1,1 0 0,-56 0-1,83 0 1,29 0-1,27 0 1,0-28 0,28 0-1,-55 28 1,-85 0 0,29 0-1,-28-28 1,-1 28-1,113 0 1,-113 0 0,85-28-1,27 0 1,-111 28 0,27 0-1,-55 0 1,-28 0-1,55 0 1,29-28 0,-28 28-1,27 0 1,57 0 0,-57 0-1,29 0 1,-29 0-1,-27 0 1,-56 0 0,27-28-1,-27 28 1,0 0 0,56 0 15,-57 0-31,85-27 31,-28-1-15,27 28-1,-27-28 1,-28 28 0,-56 0-1,-1 0 16,29 0-15,0 0 15,0 0-31,-28-28 16,0 28 0,0 0 30,27 0-30,1 0 0,28 0-1,0 0 1,-28 0 0,-1 0-16,1 0 15,-28 28 282,0-28-266,0 28 204,-28 27-220,0-27 17,0 0-17,0 0 1,0 0 31,-28 0-32,28 0 48,0 0-48,0 0 1,0 0 31,0 0-31,0-1-1,0 1 1,0 0 15,0 0 0,0 0 1,0 0-32,0 0 31,0 0 0,0 0 0,0 0-15,0 0 15,0-1-15,0 1 46,-112-28 79,84 0-141,-167 0 16,83 0-1,-55 0 16,27 0-31,1 0 16,-57 0 0,57 0 15,27 0-15,29 0-16,-29 0 15,56 0 1,0 0-1,-27 0 1,-1 0 0,-56 0-1,1 0 1,-1 0 0,28 0-1,29 0 1,-85 0-1,29 0 17,-113-28-32,1 28 15,0 0 17,56 0-17,27-27 1,57 27-16,-57 0 15,56 0 1,-111-28 0,56 28-1,27 0 1,56 0 0,-27 0-1,-1 0 1,28 0-1,-111 0 1,-28 0 0,55 0 15,1 0-15,55 0-1,56 0-15,-83-28 31,-1 28-15,1-28 0,-1 0-1,-55 0 1,83 28 0,0 0 15,84 0-31,-27 0 31,-1 0-31,28 0 31,0 0-15,0 0 0,0 0-1,0 0 1,0 0 15,0 0-15,-27 28-1,27-28 17,-56 0-32,56 28 15,-28 0 16,-28-28 48,56 0-48,-27 28-16,-1-28 1,-28 28 15,28-28-31,28 0 32,0 0 61,1 0-77,-29 27 0,28-27-1,0 0 1,0 0-1,28 28 204,0 0-203,56 28 124,28-56-124,-29 0 0,-27 28 15,28-28-15,-56 56 202,0-28-186,0 0 14,-28-28-30,28 28 31,0 0-16,0-1 47,0 1-62,0 28 0,0-28 15,0 0 0,0 0-15,56-28 234,0-28-219,-28 28-31,83 0 16,-55 0 15,28 0-16,-28 0-15,55 0 32,29-28-17,-84 28 1,55 0 15,1 0-15,-84 0-1,84 0 1,139 0 0,-112 0-1,-27 0 1,56 0 0,-85 0-1,57 0 1,-56 0-1,55 0 1,1 0 0,111-28-1,-28 28 1,-111 0 0,0 0-1,-57 0 1,1 0-1,28 0 17,55 0-32,113 0 31,-29 0-15,0 0-1,84-28 1,-111 28-1,-29 0 1,29-28 0,-1 28-1,-83-28 1,-57 28-16,85-27 16,0-1-1,-57 28 1,168-28-1,-27 28 17,-57-28-17,1 28 1,-29-28 0,1 28-1,-29 0 1,-27 0-1,-28 0 1,0 0 0,28-28-1,-1 28 1,29 0 0,-112-28-1,56 28 1,-28 0-16,0 0 62,0 0 126,27 28-173,1-28 1,-28 0 0,28 28 15,-28 0 0,-28 0 125,28 0-124,-28 0-17,28-28 1,-28 27 0,28-27 30,-28 28-30,0 0 140,0 0-140,0 0 46,0 0-46,0 0 203,-28 0-188,-28-28-15,-28 0-1,56 0 1,0 0 0,-28 0-1,29 0 1,-85 0-1,28 0 1,56 0-16,-55 0 31,-29 0-15,84 0 0,-28 0-1,28 0-15,-28 0 16,1 0 15,27 0-15,-28 0-16,-56 0 15,28 0 1,-27-28 0,-1 28-1,1 0 1,-1 0-1,0 0 1,-27 0 0,27 0-1,28 0 17,56 0-17,-27 0 1,27 0-1,0 0-15,-112 0 32,112 0-32,-56 0 15,-55 0 1,-29 0 0,-27-28 15,83 28-31,-195 0 15,140 0 1,27-28 0,57 28-1,27 0 1,0 0 0,-56 0-1,29 0 1,-85 0-1,29 0 17,83 0-32,-56 0 15,-27 0 1,55 0 0,0 0-1,0-28 1,-83 28-1,-29-28 1,29 28 0,55 0-1,1-28 1,55 28 15,0 0-15,28 0-16,-56 0 15,1-28 1,27 28 0,-28 0-1,56 0 1,-28 0 0,1 0-1,-1 0 16,28 0-31,-84 28 16,28-28 15,57 0-15,-1 28 0,0-28-1,-84 0 1,-28 0-1,57 0 1,-1 28 0,28-28 15,28 0-31,0 0 31,0 0 0,-27 0 1,27 0-32,-56 0 15,56 0 17,0 0 14,0 0-30,0 0 0,0 0-1,0 0 142,1 0-95,-1 0-46,-28 0-1,28 0-15,0 0 16,0 0 0,0 0 15,-28 0 16,28 0-16,28 28-15,28-28 327,56 0-327,84 0 0,-57 0-1,-83 0 1,28 0-1,-28 0 1,28 28 0,55-28-1,-55 0 1,0 0 0,0 0-1,28 28-15,-1-28 16,-27 0-1,0 0 1,0 0 0,-28 0-1,55 0 17,-55 0-17,56 0 1,-28 0-1,56 0 1,-85 0 0,29 28-1,-28-28 1,28 0 0,0 0-16,-28 0 31,28 0-16,-29 28 1,1-28 0,-56 0 77,-55 0-77,-57 0 0,-55 0-1,83 0 1,28 0 0,-27 0-1,27 0 16,28 0 1,28 0-32,0 0 15,0 0 1,-55-28 0,55 28-1,-28 0 1,28 0 15,-28 0-31,28 0 31,0 0-31,1 0 16,-1 0 0,-84 0-1,56 0 1,-28 0-1,29 0 79,27 0-78,-56 0-1,28 0 17,28 0 46,0 0-31,-28 28-32,29-28 17,-1 0-17,0 0 1,28 28 78,0 0-48,-28-28-30,28 27 15,0 1 79,56-28 108,-28 0-186,27 0-17,1 0 1,56 0 0,-28 0-1,27 0 1,-55 0-1,0 0 1,-28 0 0,0 0 15,28 0-15,83 0-1,1 0 1,-112 0-1,55 0 1,-27 0 15,0 0-15,-28 0-16,111 0 16,-111 0-1,112-28 1,-56 28-1,-29 0 1,1 0 0,84 0-1,-1 0 1,1-27 0,0 27-1,-57 0 1,-27 0-1,28 0 1,-56 0 0,139 0-1,-27 0 1,-1 0 0,-27 0-1,0-28 1,55 28-1,-55-28 1,-56 28 0,55 0-1,1 0 1,27 0 0,57-28-1,-1 28 1,28-28-1,1 28 1,-1 0 0,28-28 15,-83 28-31,-1 0 16,-111 0-16,84 0 15,-57 0 1,57 0 15,-84-28 0,55 28-15,29 0 0,-28 0-1,55 0 1,-55 0-1,27 0 17,-83 0-32,28 0 15,-28 0 17,55 0-32,-27-28 15,-56 28 1,56 0-1,-28 0 1,-1 0 0,-27 0-1,28 0 1,84 0 0,-112 0-1,27 0 16,-27 0-15,28 0 0,-28 0 15,0 0 16,28 0 15,0 0-15,-29 0-31,1 0-1,0 0 95,0 28-32,0-28-62,0 0 202,-28 28-202,0 0 0,28-28 15,-28 28-16,0 0 17,0 0 77,-28 0 47,-28-28-124,-28 0-17,29 0 1,-29 0-1,0 0 1,0 0 0,-55 0-1,27 0 1,29 0 0,-1 0-1,56 0 1,-84 0 15,84 0-15,0 0-1,-83 0 1,-1 0 0,28 0-1,29 0 1,-57 0-1,84 0 1,-112 0 15,113 0-31,-113 0 16,-28-28 0,-27 28-1,56 0 1,-29 0-1,28 0 17,-83-28-32,28 28 15,-112 0 1,251 0 0,-112 0 15,141 0-16,-1 0 1,-56 0 15,0 0-15,-27 0 0,-29 0-1,112 0 1,-84 0-1,29-28 1,-29 28 0,-28 0-1,-55-28 1,0 28 0,111 0-1,0 0 1,28 0-1,28 0 1,1 0 0,-85 0-1,84 0 1,-56 0 0,-27 0-1,55 0 1,-28 0-1,28 0 1,0 0 0,-55 0-1,83 0 1,-84 0 0,56 0-1,28 0 32,1-28-16,27 0 1,-28-28-32</inkml:trace>
</inkml:ink>
</file>

<file path=ppt/ink/ink9.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18182" units="1/cm"/>
          <inkml:channelProperty channel="Y" name="resolution" value="35" units="1/cm"/>
          <inkml:channelProperty channel="T" name="resolution" value="1" units="1/dev"/>
        </inkml:channelProperties>
      </inkml:inkSource>
      <inkml:timestamp xml:id="ts0" timeString="2022-03-07T12:43:04.328"/>
    </inkml:context>
    <inkml:brush xml:id="br0">
      <inkml:brushProperty name="width" value="0.1" units="cm"/>
      <inkml:brushProperty name="height" value="0.1" units="cm"/>
      <inkml:brushProperty name="color" value="#F6630D"/>
      <inkml:brushProperty name="fitToCurve" value="1"/>
    </inkml:brush>
  </inkml:definitions>
  <inkml:trace contextRef="#ctx0" brushRef="#br0">8835 536 0,'0'28'282,"0"0"-267,0 0 1,0 0 0,0 0 15,0 55-16,0-55 17,0 0-17,0 28 1,-28-28 15,28 0-31,-28 0 16,28 0 15,-28 28-15,0-56-1,0 27 1,0 1 0,0 0-1,28 0 1,-56 0-16,28 0 31,1 0-31,-57 28 31,56-56-15,0 28 0,-28-28-1,56 28 1,-84-1 15,56-27-15,1 28-1,-1 0 1,-56-28 0,28 0 15,0 28-16,-55-28 1,55 28 0,-28-28-1,28 0 1,-55 0 0,55 0-1,-28 0 1,56 0-1,-28 0 1,0 0 0,-27 0-1,27 28 1,28-28 0,-28 0-1,-28 0 1,57 0-1,-57 0 1,28 0 0,-112 28-1,141-28 1,-113 28 0,28-28-1,29 28 1,27-28-16,-56 0 15,28 0 1,-27 28 0,-1-28 15,84 0-31,-56 0 31,-27 28-15,27-28-1,28 0 1,-27 0 0,-29 0-1,56 0 1,-28 28 0,1-28-1,-29 0 1,28 0-1,0 0 1,29 27-16,-57-27 16,56 0-1,-55 0 1,27 0 0,-28 28-1,0-28 16,29 0-15,-1 0 0,0 0-1,1 0 1,-29 0 0,28 0-1,0 0 1,1 0-1,27 0 1,-56 0 0,84 0-1,-55 0-15,-1 0 47,56 0-47,-28 0 16,-56-28-1,29 28 1,-1 0 0,0 0-1,-27-27 1,27 27 0,-28-28-1,-27 0 1,55 28-1,-28-28 1,29 0 0,27 28-1,-56 0 1,28-28 15,28 28-31,1 0 16,-57-28 15,84 28-31,-28 0 16,0 0-1,29 0 1,-29-28 0,0 0-1,0 28 16,28-28-15,0 28 0,0-28-1,-27 0 1,-29 1 0,-28-1-1,28-28 1,-27 28-1,27 0 1,28 28 15,28-28 1,-28 0-17,1 28 16,27-28 1,0 0-32,-56 0 31,28-27 16,56 27-32,0 0 17,-28 28-32,28-28 15,0-28 17,0-28 14,0 29-46,0-1 16,28-28 31,0 84-47,-28-28 16,28 0-1,28 0 1,-28 0-1,28 0 1,-56 0 0,83 28-1,-27-27 1,0-1 0,0 0-1,55 28 1,-55 0-1,84-28 1,-28 28 0,-29-28-1,-27 28 1,0 0 0,0 0-1,-28 0 16,55 0 1,1 0-17,-28 0 1,-28-28 0,28 28-1,-1 0 1,-27 0-1,56 0 1,0-28 0,28 28-1,-57 0-15,113 0 32,-84 0-32,27 0 15,29 0 1,-57-28-1,57 28 17,-112 0-17,84 0 1,-57 0 0,29 0 15,0-28-31,28 28 15,-29 0 1,1 0 0,-28 0-1,28 0 1,-29 0 15,29 0-31,0 0 31,55 0-15,-83 0 0,-28 0-1,28 0 1,28 0 0,-1 0 15,29 0-31,-28 0 15,55 0 17,-27 0-17,83-28 1,-83 28 0,28 0-1,-57 0-15,-27-28 16,84 28-1,-29 0 1,-83 0 0,28 0-1,56 0 1,-56 0 0,-1-27-1,29 27 1,-28 0-1,56 0 1,-29 0 0,-55 0-1,56 0 1,-56 0-16,84 0 16,-29-28 15,85 28-16,-84-28-15,55 28 16,-27 0 15,-1 0-15,-27 0 0,-28 0-1,56 0 1,-57 0-1,29 0 1,0 0 0,0 0-1,55 0 1,-55 0 0,56-28-1,-57 28 1,-27 0-16,56 0 31,-84 0-15,0 0 15,-1 0 47,1 0-62,28 28 15,28 28-15,-56-29-1,111 57 16,-111-84-31,56 56 32,-28-56-17,-56 28 1,28-28 0,0 0 46,0 28-46,-28 0-1,28 0 1,-1-28 31,1 28-32,-28-1 48,28-27-47,-28 28-1,0 0 63,0 0 0,0 0-31,0 0 0,0 0-16,0 0 407,-28 28-391,-27-28-32,55 0 17,-28-28 15,28 27 109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3075"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3079"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0CCF19E-764D-4F40-9757-E49F843B7378}" type="slidenum">
              <a:rPr lang="de-DE"/>
              <a:pPr>
                <a:defRPr/>
              </a:pPr>
              <a:t>‹Nr.›</a:t>
            </a:fld>
            <a:endParaRPr lang="de-DE"/>
          </a:p>
        </p:txBody>
      </p:sp>
    </p:spTree>
    <p:extLst>
      <p:ext uri="{BB962C8B-B14F-4D97-AF65-F5344CB8AC3E}">
        <p14:creationId xmlns:p14="http://schemas.microsoft.com/office/powerpoint/2010/main" val="39248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BABD0-5BD9-4809-8EF1-8B98CAF3D22A}" type="slidenum">
              <a:rPr lang="de-DE"/>
              <a:pPr/>
              <a:t>1</a:t>
            </a:fld>
            <a:endParaRPr lang="de-DE" dirty="0"/>
          </a:p>
        </p:txBody>
      </p:sp>
      <p:sp>
        <p:nvSpPr>
          <p:cNvPr id="257026" name="Rectangle 2"/>
          <p:cNvSpPr>
            <a:spLocks noGrp="1" noRot="1" noChangeAspect="1" noChangeArrowheads="1" noTextEdit="1"/>
          </p:cNvSpPr>
          <p:nvPr>
            <p:ph type="sldImg"/>
          </p:nvPr>
        </p:nvSpPr>
        <p:spPr>
          <a:xfrm>
            <a:off x="917575" y="744538"/>
            <a:ext cx="4962525" cy="3722687"/>
          </a:xfrm>
          <a:ln/>
        </p:spPr>
      </p:sp>
      <p:sp>
        <p:nvSpPr>
          <p:cNvPr id="257027" name="Rectangle 3"/>
          <p:cNvSpPr>
            <a:spLocks noGrp="1" noChangeArrowheads="1"/>
          </p:cNvSpPr>
          <p:nvPr>
            <p:ph type="body" idx="1"/>
          </p:nvPr>
        </p:nvSpPr>
        <p:spPr>
          <a:xfrm>
            <a:off x="905952" y="4714653"/>
            <a:ext cx="4985772" cy="4466756"/>
          </a:xfrm>
        </p:spPr>
        <p:txBody>
          <a:bodyPr/>
          <a:lstStyle/>
          <a:p>
            <a:endParaRPr lang="de-DE" dirty="0"/>
          </a:p>
        </p:txBody>
      </p:sp>
    </p:spTree>
    <p:extLst>
      <p:ext uri="{BB962C8B-B14F-4D97-AF65-F5344CB8AC3E}">
        <p14:creationId xmlns:p14="http://schemas.microsoft.com/office/powerpoint/2010/main" val="254853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BABD0-5BD9-4809-8EF1-8B98CAF3D22A}" type="slidenum">
              <a:rPr lang="de-DE"/>
              <a:pPr/>
              <a:t>11</a:t>
            </a:fld>
            <a:endParaRPr lang="de-DE" dirty="0"/>
          </a:p>
        </p:txBody>
      </p:sp>
      <p:sp>
        <p:nvSpPr>
          <p:cNvPr id="257026" name="Rectangle 2"/>
          <p:cNvSpPr>
            <a:spLocks noGrp="1" noRot="1" noChangeAspect="1" noChangeArrowheads="1" noTextEdit="1"/>
          </p:cNvSpPr>
          <p:nvPr>
            <p:ph type="sldImg"/>
          </p:nvPr>
        </p:nvSpPr>
        <p:spPr>
          <a:xfrm>
            <a:off x="917575" y="744538"/>
            <a:ext cx="4962525" cy="3722687"/>
          </a:xfrm>
          <a:ln/>
        </p:spPr>
      </p:sp>
      <p:sp>
        <p:nvSpPr>
          <p:cNvPr id="257027" name="Rectangle 3"/>
          <p:cNvSpPr>
            <a:spLocks noGrp="1" noChangeArrowheads="1"/>
          </p:cNvSpPr>
          <p:nvPr>
            <p:ph type="body" idx="1"/>
          </p:nvPr>
        </p:nvSpPr>
        <p:spPr>
          <a:xfrm>
            <a:off x="905952" y="4714653"/>
            <a:ext cx="4985772" cy="4466756"/>
          </a:xfrm>
        </p:spPr>
        <p:txBody>
          <a:bodyPr/>
          <a:lstStyle/>
          <a:p>
            <a:pPr algn="l"/>
            <a:r>
              <a:rPr lang="de-CH" b="1" i="0" dirty="0">
                <a:solidFill>
                  <a:srgbClr val="333333"/>
                </a:solidFill>
                <a:effectLst/>
                <a:latin typeface="Frutiger"/>
              </a:rPr>
              <a:t>Aufnahmeverfahren</a:t>
            </a:r>
          </a:p>
          <a:p>
            <a:pPr algn="l"/>
            <a:r>
              <a:rPr lang="de-CH" b="1" i="0" dirty="0">
                <a:solidFill>
                  <a:srgbClr val="333333"/>
                </a:solidFill>
                <a:effectLst/>
                <a:latin typeface="inherit"/>
              </a:rPr>
              <a:t>Prüfungsfreie Aufnahme in die BM 1 (während der Lehre)</a:t>
            </a:r>
          </a:p>
          <a:p>
            <a:pPr algn="l">
              <a:buFont typeface="Arial" panose="020B0604020202020204" pitchFamily="34" charset="0"/>
              <a:buChar char="•"/>
            </a:pPr>
            <a:r>
              <a:rPr lang="de-CH" b="0" i="0" dirty="0">
                <a:solidFill>
                  <a:srgbClr val="333333"/>
                </a:solidFill>
                <a:effectLst/>
                <a:latin typeface="Frutiger"/>
              </a:rPr>
              <a:t>Wer im Zeugnis des ersten Semesters des dritten Schuljahres der Sekundarstufe E die Promotionsbedingungen erfüllt und in den Fächern Deutsch, Fremdsprachen (Französisch und Englisch) und Mathematik (doppelt gezählt) einen Notendurchschnitt von mindestens 4,7 aufweist.</a:t>
            </a:r>
          </a:p>
          <a:p>
            <a:pPr algn="l">
              <a:buFont typeface="Arial" panose="020B0604020202020204" pitchFamily="34" charset="0"/>
              <a:buChar char="•"/>
            </a:pPr>
            <a:r>
              <a:rPr lang="de-CH" b="0" i="0" dirty="0">
                <a:solidFill>
                  <a:srgbClr val="333333"/>
                </a:solidFill>
                <a:effectLst/>
                <a:latin typeface="Frutiger"/>
              </a:rPr>
              <a:t>Wer bei der Anmeldung im ersten Semesterzeugnis des Gymnasiums einer solothurnischen Mittelschule definitiv promoviert ist, wird ohne weiteres Verfahren in den Berufsmaturitätsunterricht aufgenommen. Wer provisorisch promoviert ist, absolviert die Aufnahmeprüfung.</a:t>
            </a:r>
          </a:p>
          <a:p>
            <a:pPr algn="l"/>
            <a:r>
              <a:rPr lang="de-CH" b="1" i="0" dirty="0">
                <a:solidFill>
                  <a:srgbClr val="333333"/>
                </a:solidFill>
                <a:effectLst/>
                <a:latin typeface="inherit"/>
              </a:rPr>
              <a:t>Prüfungsfreie Aufnahme in die BM 2 (nach der Lehre) mit Erwerb des EFZ-Ausweises vor November 2021</a:t>
            </a:r>
          </a:p>
          <a:p>
            <a:pPr algn="l"/>
            <a:r>
              <a:rPr lang="de-CH" b="0" i="0" dirty="0">
                <a:solidFill>
                  <a:srgbClr val="333333"/>
                </a:solidFill>
                <a:effectLst/>
                <a:latin typeface="Frutiger"/>
              </a:rPr>
              <a:t>Die prüfungsfreie Aufnahme in die Berufsmaturitätsschule </a:t>
            </a:r>
            <a:r>
              <a:rPr lang="de-CH" b="1" i="0" dirty="0">
                <a:solidFill>
                  <a:srgbClr val="333333"/>
                </a:solidFill>
                <a:effectLst/>
                <a:latin typeface="Frutiger"/>
              </a:rPr>
              <a:t>nach der Lehre</a:t>
            </a:r>
            <a:r>
              <a:rPr lang="de-CH" b="0" i="0" dirty="0">
                <a:solidFill>
                  <a:srgbClr val="333333"/>
                </a:solidFill>
                <a:effectLst/>
                <a:latin typeface="Frutiger"/>
              </a:rPr>
              <a:t> (BM2) im Kanton Solothurn ist erfüllt, wenn in den Zeugnissen des 3. und 4. Semesters des </a:t>
            </a:r>
            <a:r>
              <a:rPr lang="de-CH" b="1" i="0" dirty="0">
                <a:solidFill>
                  <a:srgbClr val="333333"/>
                </a:solidFill>
                <a:effectLst/>
                <a:latin typeface="Frutiger"/>
              </a:rPr>
              <a:t>Vorbereitungskurses für Weiterbildungen (VWB)</a:t>
            </a:r>
            <a:r>
              <a:rPr lang="de-CH" b="0" i="0" dirty="0">
                <a:solidFill>
                  <a:srgbClr val="333333"/>
                </a:solidFill>
                <a:effectLst/>
                <a:latin typeface="Frutiger"/>
              </a:rPr>
              <a:t> folgende Promotionen erfüllt sind:</a:t>
            </a:r>
          </a:p>
          <a:p>
            <a:pPr algn="l"/>
            <a:r>
              <a:rPr lang="de-CH" b="0" i="0" dirty="0">
                <a:solidFill>
                  <a:srgbClr val="333333"/>
                </a:solidFill>
                <a:effectLst/>
                <a:latin typeface="Frutiger"/>
              </a:rPr>
              <a:t>Kaufleute E-Profil: EFZ Gesamtnote im QV von 4.7</a:t>
            </a:r>
          </a:p>
          <a:p>
            <a:pPr algn="l"/>
            <a:r>
              <a:rPr lang="de-CH" b="0" i="0" dirty="0">
                <a:solidFill>
                  <a:srgbClr val="333333"/>
                </a:solidFill>
                <a:effectLst/>
                <a:latin typeface="Frutiger"/>
              </a:rPr>
              <a:t>Kaufleute E-Profil: Zeugnisnote 5. Semester mind. 4,8 in den Fächer D, F, E, BWL, Gewichtet je zu 1/4</a:t>
            </a:r>
          </a:p>
          <a:p>
            <a:pPr algn="l">
              <a:buFont typeface="Arial" panose="020B0604020202020204" pitchFamily="34" charset="0"/>
              <a:buNone/>
            </a:pPr>
            <a:r>
              <a:rPr lang="de-CH" b="1" i="0" dirty="0">
                <a:solidFill>
                  <a:srgbClr val="333333"/>
                </a:solidFill>
                <a:effectLst/>
                <a:latin typeface="Frutiger"/>
              </a:rPr>
              <a:t>Andere Berufe: </a:t>
            </a:r>
            <a:r>
              <a:rPr lang="de-CH" b="0" i="0" dirty="0">
                <a:solidFill>
                  <a:srgbClr val="333333"/>
                </a:solidFill>
                <a:effectLst/>
                <a:latin typeface="Frutiger"/>
              </a:rPr>
              <a:t>Gelernte Berufsleute mit anderem EFZ ab 1.11.2021 mit Notendurchschnitt von mindestens 5,0 (Zertifikat und Notenblatt mit der Anmeldung zusenden).</a:t>
            </a:r>
          </a:p>
          <a:p>
            <a:pPr algn="l">
              <a:buFont typeface="Arial" panose="020B0604020202020204" pitchFamily="34" charset="0"/>
              <a:buNone/>
            </a:pPr>
            <a:r>
              <a:rPr lang="de-CH" b="0" i="0" dirty="0">
                <a:solidFill>
                  <a:srgbClr val="333333"/>
                </a:solidFill>
                <a:effectLst/>
                <a:latin typeface="Frutiger"/>
              </a:rPr>
              <a:t>Es gibt kein Vorkurs mehr, dafür einen Vorbereitungskurs für </a:t>
            </a:r>
            <a:r>
              <a:rPr lang="de-CH" b="0" i="0">
                <a:solidFill>
                  <a:srgbClr val="333333"/>
                </a:solidFill>
                <a:effectLst/>
                <a:latin typeface="Frutiger"/>
              </a:rPr>
              <a:t>die Aufnahmeprüfung. </a:t>
            </a:r>
            <a:endParaRPr lang="de-CH" b="0" i="0" dirty="0">
              <a:solidFill>
                <a:srgbClr val="333333"/>
              </a:solidFill>
              <a:effectLst/>
              <a:latin typeface="Frutiger"/>
            </a:endParaRPr>
          </a:p>
          <a:p>
            <a:endParaRPr lang="de-DE" dirty="0"/>
          </a:p>
        </p:txBody>
      </p:sp>
    </p:spTree>
    <p:extLst>
      <p:ext uri="{BB962C8B-B14F-4D97-AF65-F5344CB8AC3E}">
        <p14:creationId xmlns:p14="http://schemas.microsoft.com/office/powerpoint/2010/main" val="198332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Befragt wurden vor der Pandemie rund 3100 Schüler: Professional.ch ist die Quelle</a:t>
            </a:r>
          </a:p>
          <a:p>
            <a:r>
              <a:rPr lang="de-CH" dirty="0"/>
              <a:t>59% der Schüler fühlen sich gut auf die Lehre vorbereitet.  Dieses Resultat wird durch die Lehrperson und vorab durch die Eltern geprägt. </a:t>
            </a:r>
          </a:p>
          <a:p>
            <a:r>
              <a:rPr lang="de-CH" dirty="0"/>
              <a:t>76% der Lernenden sind in ihrem Wunschberuf</a:t>
            </a:r>
          </a:p>
          <a:p>
            <a:r>
              <a:rPr lang="de-CH" dirty="0"/>
              <a:t>77% der Befragten sind mit Ihrem Berufsbildner zufrieden. </a:t>
            </a:r>
          </a:p>
          <a:p>
            <a:endParaRPr lang="de-CH" dirty="0"/>
          </a:p>
          <a:p>
            <a:r>
              <a:rPr lang="de-CH" dirty="0"/>
              <a:t>Die Betriebe sind gefordert. Grosse Betriebe haben den Vorteil, dass sie Vollamtliche Berufsbildner haben, kleine Betriebe haben aber den Vorteil, dass sie Familiär aufgestellt sind. So soll und muss ich der Schüler vorgängig auch überlegen, in welcher Art von Betrieb er arbeiten möchte. </a:t>
            </a:r>
          </a:p>
          <a:p>
            <a:endParaRPr lang="de-CH" dirty="0"/>
          </a:p>
          <a:p>
            <a:endParaRPr lang="de-CH" dirty="0"/>
          </a:p>
        </p:txBody>
      </p:sp>
      <p:sp>
        <p:nvSpPr>
          <p:cNvPr id="4" name="Foliennummernplatzhalter 3"/>
          <p:cNvSpPr>
            <a:spLocks noGrp="1"/>
          </p:cNvSpPr>
          <p:nvPr>
            <p:ph type="sldNum" sz="quarter" idx="5"/>
          </p:nvPr>
        </p:nvSpPr>
        <p:spPr/>
        <p:txBody>
          <a:bodyPr/>
          <a:lstStyle/>
          <a:p>
            <a:pPr>
              <a:defRPr/>
            </a:pPr>
            <a:fld id="{20CCF19E-764D-4F40-9757-E49F843B7378}" type="slidenum">
              <a:rPr lang="de-DE" smtClean="0"/>
              <a:pPr>
                <a:defRPr/>
              </a:pPr>
              <a:t>12</a:t>
            </a:fld>
            <a:endParaRPr lang="de-DE"/>
          </a:p>
        </p:txBody>
      </p:sp>
    </p:spTree>
    <p:extLst>
      <p:ext uri="{BB962C8B-B14F-4D97-AF65-F5344CB8AC3E}">
        <p14:creationId xmlns:p14="http://schemas.microsoft.com/office/powerpoint/2010/main" val="3407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Ein Zwischenjahr kann schnell mal Fr. 20’000.00 kosten. Das muss von den Eltern bezahlt werden. Es gibt die Möglichkeit als Au-pair, Kombination Schule / Mitarbeit in einem Haushalt / Kinderbetreuung.</a:t>
            </a:r>
          </a:p>
          <a:p>
            <a:r>
              <a:rPr lang="de-CH" dirty="0"/>
              <a:t>Mögliche Varianten Bsp. </a:t>
            </a:r>
            <a:r>
              <a:rPr lang="de-CH" dirty="0" err="1"/>
              <a:t>Didac</a:t>
            </a:r>
            <a:r>
              <a:rPr lang="de-CH" dirty="0"/>
              <a:t> da kannst Du das 10. Schuljahr machen in Lausanne, England, Lugano…. Ist aber kostenpflichtig. </a:t>
            </a:r>
          </a:p>
          <a:p>
            <a:r>
              <a:rPr lang="de-CH" dirty="0"/>
              <a:t>Brückenangebote sind wie es das Wort sagt: Brückenangebote. D.h. die Lehrstellensuche geht weiter. </a:t>
            </a:r>
          </a:p>
          <a:p>
            <a:r>
              <a:rPr lang="de-CH" dirty="0"/>
              <a:t>Vorteil: man ist ein Jahr älter, je nach Engagement hat man etwas gelernt. </a:t>
            </a:r>
          </a:p>
          <a:p>
            <a:r>
              <a:rPr lang="de-CH" dirty="0"/>
              <a:t>Zwischenjahr an der Kanti; das sollte mit der Schulleitung gut abgesprochen werden. Es gelten Vorgaben einzuhalten. Bsp. Kann ich das Jahr offizielle an einer anderen Schule machen oder nicht. Das kann ich nicht beantworten. Das wir meist individuell angeschaut. </a:t>
            </a:r>
          </a:p>
          <a:p>
            <a:r>
              <a:rPr lang="de-CH" dirty="0"/>
              <a:t>Was ist sinnvoll und was nicht: ist schwierig zu beantworten. Brückenjahr verschieben, können aber gut sein wenn der Schüler etwas daraus macht. </a:t>
            </a:r>
          </a:p>
        </p:txBody>
      </p:sp>
      <p:sp>
        <p:nvSpPr>
          <p:cNvPr id="4" name="Foliennummernplatzhalter 3"/>
          <p:cNvSpPr>
            <a:spLocks noGrp="1"/>
          </p:cNvSpPr>
          <p:nvPr>
            <p:ph type="sldNum" sz="quarter" idx="5"/>
          </p:nvPr>
        </p:nvSpPr>
        <p:spPr/>
        <p:txBody>
          <a:bodyPr/>
          <a:lstStyle/>
          <a:p>
            <a:pPr>
              <a:defRPr/>
            </a:pPr>
            <a:fld id="{20CCF19E-764D-4F40-9757-E49F843B7378}" type="slidenum">
              <a:rPr lang="de-DE" smtClean="0"/>
              <a:pPr>
                <a:defRPr/>
              </a:pPr>
              <a:t>13</a:t>
            </a:fld>
            <a:endParaRPr lang="de-DE"/>
          </a:p>
        </p:txBody>
      </p:sp>
    </p:spTree>
    <p:extLst>
      <p:ext uri="{BB962C8B-B14F-4D97-AF65-F5344CB8AC3E}">
        <p14:creationId xmlns:p14="http://schemas.microsoft.com/office/powerpoint/2010/main" val="279834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20CCF19E-764D-4F40-9757-E49F843B7378}" type="slidenum">
              <a:rPr lang="de-DE" smtClean="0"/>
              <a:pPr>
                <a:defRPr/>
              </a:pPr>
              <a:t>14</a:t>
            </a:fld>
            <a:endParaRPr lang="de-DE"/>
          </a:p>
        </p:txBody>
      </p:sp>
    </p:spTree>
    <p:extLst>
      <p:ext uri="{BB962C8B-B14F-4D97-AF65-F5344CB8AC3E}">
        <p14:creationId xmlns:p14="http://schemas.microsoft.com/office/powerpoint/2010/main" val="2144010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20CCF19E-764D-4F40-9757-E49F843B7378}" type="slidenum">
              <a:rPr lang="de-DE" smtClean="0"/>
              <a:pPr>
                <a:defRPr/>
              </a:pPr>
              <a:t>15</a:t>
            </a:fld>
            <a:endParaRPr lang="de-DE"/>
          </a:p>
        </p:txBody>
      </p:sp>
    </p:spTree>
    <p:extLst>
      <p:ext uri="{BB962C8B-B14F-4D97-AF65-F5344CB8AC3E}">
        <p14:creationId xmlns:p14="http://schemas.microsoft.com/office/powerpoint/2010/main" val="149342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20CCF19E-764D-4F40-9757-E49F843B7378}" type="slidenum">
              <a:rPr lang="de-DE" smtClean="0"/>
              <a:pPr>
                <a:defRPr/>
              </a:pPr>
              <a:t>18</a:t>
            </a:fld>
            <a:endParaRPr lang="de-DE"/>
          </a:p>
        </p:txBody>
      </p:sp>
    </p:spTree>
    <p:extLst>
      <p:ext uri="{BB962C8B-B14F-4D97-AF65-F5344CB8AC3E}">
        <p14:creationId xmlns:p14="http://schemas.microsoft.com/office/powerpoint/2010/main" val="101551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20CCF19E-764D-4F40-9757-E49F843B7378}" type="slidenum">
              <a:rPr lang="de-DE" smtClean="0"/>
              <a:pPr>
                <a:defRPr/>
              </a:pPr>
              <a:t>25</a:t>
            </a:fld>
            <a:endParaRPr lang="de-DE"/>
          </a:p>
        </p:txBody>
      </p:sp>
    </p:spTree>
    <p:extLst>
      <p:ext uri="{BB962C8B-B14F-4D97-AF65-F5344CB8AC3E}">
        <p14:creationId xmlns:p14="http://schemas.microsoft.com/office/powerpoint/2010/main" val="405831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20CCF19E-764D-4F40-9757-E49F843B7378}" type="slidenum">
              <a:rPr lang="de-DE" smtClean="0"/>
              <a:pPr>
                <a:defRPr/>
              </a:pPr>
              <a:t>3</a:t>
            </a:fld>
            <a:endParaRPr lang="de-DE" dirty="0"/>
          </a:p>
        </p:txBody>
      </p:sp>
    </p:spTree>
    <p:extLst>
      <p:ext uri="{BB962C8B-B14F-4D97-AF65-F5344CB8AC3E}">
        <p14:creationId xmlns:p14="http://schemas.microsoft.com/office/powerpoint/2010/main" val="61451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CCF19E-764D-4F40-9757-E49F843B7378}"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pitchFamily="9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pitchFamily="96" charset="-128"/>
              <a:cs typeface="+mn-cs"/>
            </a:endParaRPr>
          </a:p>
        </p:txBody>
      </p:sp>
    </p:spTree>
    <p:extLst>
      <p:ext uri="{BB962C8B-B14F-4D97-AF65-F5344CB8AC3E}">
        <p14:creationId xmlns:p14="http://schemas.microsoft.com/office/powerpoint/2010/main" val="42787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20CCF19E-764D-4F40-9757-E49F843B7378}" type="slidenum">
              <a:rPr lang="de-DE" smtClean="0"/>
              <a:pPr>
                <a:defRPr/>
              </a:pPr>
              <a:t>5</a:t>
            </a:fld>
            <a:endParaRPr lang="de-DE" dirty="0"/>
          </a:p>
        </p:txBody>
      </p:sp>
    </p:spTree>
    <p:extLst>
      <p:ext uri="{BB962C8B-B14F-4D97-AF65-F5344CB8AC3E}">
        <p14:creationId xmlns:p14="http://schemas.microsoft.com/office/powerpoint/2010/main" val="31680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20CCF19E-764D-4F40-9757-E49F843B7378}" type="slidenum">
              <a:rPr lang="de-DE" smtClean="0"/>
              <a:pPr>
                <a:defRPr/>
              </a:pPr>
              <a:t>6</a:t>
            </a:fld>
            <a:endParaRPr lang="de-DE"/>
          </a:p>
        </p:txBody>
      </p:sp>
    </p:spTree>
    <p:extLst>
      <p:ext uri="{BB962C8B-B14F-4D97-AF65-F5344CB8AC3E}">
        <p14:creationId xmlns:p14="http://schemas.microsoft.com/office/powerpoint/2010/main" val="364895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Anzahl der 16 jährigen Personen steigt also wieder. Bis ins 2028 wird es knapp 300 Schüler/-innen mehr auf dem Lehrstellenmarkt haben als heute. </a:t>
            </a:r>
          </a:p>
          <a:p>
            <a:r>
              <a:rPr lang="de-CH" dirty="0"/>
              <a:t>Diese Zahlen stammen vom Kanton Solothurn.</a:t>
            </a:r>
          </a:p>
          <a:p>
            <a:endParaRPr lang="de-CH" dirty="0"/>
          </a:p>
        </p:txBody>
      </p:sp>
      <p:sp>
        <p:nvSpPr>
          <p:cNvPr id="4" name="Foliennummernplatzhalter 3"/>
          <p:cNvSpPr>
            <a:spLocks noGrp="1"/>
          </p:cNvSpPr>
          <p:nvPr>
            <p:ph type="sldNum" sz="quarter" idx="10"/>
          </p:nvPr>
        </p:nvSpPr>
        <p:spPr/>
        <p:txBody>
          <a:bodyPr/>
          <a:lstStyle/>
          <a:p>
            <a:pPr>
              <a:defRPr/>
            </a:pPr>
            <a:fld id="{20CCF19E-764D-4F40-9757-E49F843B7378}" type="slidenum">
              <a:rPr lang="de-DE" smtClean="0"/>
              <a:pPr>
                <a:defRPr/>
              </a:pPr>
              <a:t>7</a:t>
            </a:fld>
            <a:endParaRPr lang="de-DE"/>
          </a:p>
        </p:txBody>
      </p:sp>
    </p:spTree>
    <p:extLst>
      <p:ext uri="{BB962C8B-B14F-4D97-AF65-F5344CB8AC3E}">
        <p14:creationId xmlns:p14="http://schemas.microsoft.com/office/powerpoint/2010/main" val="77697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fontAlgn="base"/>
            <a:r>
              <a:rPr lang="de-CH" b="0" i="0" dirty="0">
                <a:solidFill>
                  <a:srgbClr val="000000"/>
                </a:solidFill>
                <a:effectLst/>
                <a:latin typeface="NeutrafaceTextBook"/>
              </a:rPr>
              <a:t>Die Entwicklung der 14 analysierten Berufsgruppen zwischen dem 1. Halbjahr 2021 und dem 1. Halbjahr 2022 zeigt eine allgemeine positive Tendenz. Die Mehrheit der Berufsgruppen verzeichnet einen deutlichen Anstieg an Stelleninseraten. Überdies erreichen oder überschreiten alle Berufsgruppen, ausser die der Führungskräfte, ihr Vorkrisenniveau vom 1. Halbjahr 2019. Überraschend erfreulich ist zudem, dass 10 von 14 Berufsgruppen im aktuellen Halbjahr einen historischen Rekordwert aufweisen. Lediglich die Hochschulberufe Wirtschaft, Führungskräfte, die Fachkräfte Technik und die Fachkräfte KV, Verwaltung und Handel haben in den Vorjahren bereits einen höheren Indexwert erzielt als im ersten Halbjahr 2022.</a:t>
            </a:r>
          </a:p>
          <a:p>
            <a:br>
              <a:rPr lang="de-CH" dirty="0"/>
            </a:br>
            <a:endParaRPr lang="de-CH" dirty="0"/>
          </a:p>
        </p:txBody>
      </p:sp>
      <p:sp>
        <p:nvSpPr>
          <p:cNvPr id="4" name="Foliennummernplatzhalter 3"/>
          <p:cNvSpPr>
            <a:spLocks noGrp="1"/>
          </p:cNvSpPr>
          <p:nvPr>
            <p:ph type="sldNum" sz="quarter" idx="10"/>
          </p:nvPr>
        </p:nvSpPr>
        <p:spPr/>
        <p:txBody>
          <a:bodyPr/>
          <a:lstStyle/>
          <a:p>
            <a:pPr>
              <a:defRPr/>
            </a:pPr>
            <a:fld id="{20CCF19E-764D-4F40-9757-E49F843B7378}" type="slidenum">
              <a:rPr lang="de-DE" smtClean="0"/>
              <a:pPr>
                <a:defRPr/>
              </a:pPr>
              <a:t>8</a:t>
            </a:fld>
            <a:endParaRPr lang="de-DE"/>
          </a:p>
        </p:txBody>
      </p:sp>
    </p:spTree>
    <p:extLst>
      <p:ext uri="{BB962C8B-B14F-4D97-AF65-F5344CB8AC3E}">
        <p14:creationId xmlns:p14="http://schemas.microsoft.com/office/powerpoint/2010/main" val="111146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BABD0-5BD9-4809-8EF1-8B98CAF3D22A}" type="slidenum">
              <a:rPr lang="de-DE"/>
              <a:pPr/>
              <a:t>9</a:t>
            </a:fld>
            <a:endParaRPr lang="de-DE" dirty="0"/>
          </a:p>
        </p:txBody>
      </p:sp>
      <p:sp>
        <p:nvSpPr>
          <p:cNvPr id="257026" name="Rectangle 2"/>
          <p:cNvSpPr>
            <a:spLocks noGrp="1" noRot="1" noChangeAspect="1" noChangeArrowheads="1" noTextEdit="1"/>
          </p:cNvSpPr>
          <p:nvPr>
            <p:ph type="sldImg"/>
          </p:nvPr>
        </p:nvSpPr>
        <p:spPr>
          <a:xfrm>
            <a:off x="917575" y="744538"/>
            <a:ext cx="4962525" cy="3722687"/>
          </a:xfrm>
          <a:ln/>
        </p:spPr>
      </p:sp>
      <p:sp>
        <p:nvSpPr>
          <p:cNvPr id="257027" name="Rectangle 3"/>
          <p:cNvSpPr>
            <a:spLocks noGrp="1" noChangeArrowheads="1"/>
          </p:cNvSpPr>
          <p:nvPr>
            <p:ph type="body" idx="1"/>
          </p:nvPr>
        </p:nvSpPr>
        <p:spPr>
          <a:xfrm>
            <a:off x="905952" y="4714653"/>
            <a:ext cx="4985772" cy="4466756"/>
          </a:xfrm>
        </p:spPr>
        <p:txBody>
          <a:bodyPr/>
          <a:lstStyle/>
          <a:p>
            <a:r>
              <a:rPr lang="de-DE" dirty="0"/>
              <a:t>Von allen 2392 SuS haben 51 Schüler/-innen keine Anschlusslösung für die Zeit danach. </a:t>
            </a:r>
          </a:p>
          <a:p>
            <a:r>
              <a:rPr lang="de-DE" dirty="0"/>
              <a:t>Mehrheitlich gehen Knaben (60.6%) in die berufliche Grundbildung, Mädchen (45.5%). Mädchen gehen mit 34.3% eher in eine weiteführende Schule, Knaben 22,9%.</a:t>
            </a:r>
          </a:p>
        </p:txBody>
      </p:sp>
    </p:spTree>
    <p:extLst>
      <p:ext uri="{BB962C8B-B14F-4D97-AF65-F5344CB8AC3E}">
        <p14:creationId xmlns:p14="http://schemas.microsoft.com/office/powerpoint/2010/main" val="243396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BABD0-5BD9-4809-8EF1-8B98CAF3D22A}" type="slidenum">
              <a:rPr lang="de-DE"/>
              <a:pPr/>
              <a:t>10</a:t>
            </a:fld>
            <a:endParaRPr lang="de-DE" dirty="0"/>
          </a:p>
        </p:txBody>
      </p:sp>
      <p:sp>
        <p:nvSpPr>
          <p:cNvPr id="257026" name="Rectangle 2"/>
          <p:cNvSpPr>
            <a:spLocks noGrp="1" noRot="1" noChangeAspect="1" noChangeArrowheads="1" noTextEdit="1"/>
          </p:cNvSpPr>
          <p:nvPr>
            <p:ph type="sldImg"/>
          </p:nvPr>
        </p:nvSpPr>
        <p:spPr>
          <a:xfrm>
            <a:off x="917575" y="744538"/>
            <a:ext cx="4962525" cy="3722687"/>
          </a:xfrm>
          <a:ln/>
        </p:spPr>
      </p:sp>
      <p:sp>
        <p:nvSpPr>
          <p:cNvPr id="257027" name="Rectangle 3"/>
          <p:cNvSpPr>
            <a:spLocks noGrp="1" noChangeArrowheads="1"/>
          </p:cNvSpPr>
          <p:nvPr>
            <p:ph type="body" idx="1"/>
          </p:nvPr>
        </p:nvSpPr>
        <p:spPr>
          <a:xfrm>
            <a:off x="905952" y="4714653"/>
            <a:ext cx="4985772" cy="4466756"/>
          </a:xfrm>
        </p:spPr>
        <p:txBody>
          <a:bodyPr/>
          <a:lstStyle/>
          <a:p>
            <a:endParaRPr lang="de-DE" dirty="0"/>
          </a:p>
        </p:txBody>
      </p:sp>
    </p:spTree>
    <p:extLst>
      <p:ext uri="{BB962C8B-B14F-4D97-AF65-F5344CB8AC3E}">
        <p14:creationId xmlns:p14="http://schemas.microsoft.com/office/powerpoint/2010/main" val="3059368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286C356-8215-4B94-9F18-5995C78E6C83}" type="slidenum">
              <a:rPr lang="de-DE"/>
              <a:pPr>
                <a:defRPr/>
              </a:pPr>
              <a:t>‹Nr.›</a:t>
            </a:fld>
            <a:endParaRPr lang="de-DE"/>
          </a:p>
        </p:txBody>
      </p:sp>
      <p:sp>
        <p:nvSpPr>
          <p:cNvPr id="7" name="Textfeld 6"/>
          <p:cNvSpPr txBox="1"/>
          <p:nvPr userDrawn="1"/>
        </p:nvSpPr>
        <p:spPr>
          <a:xfrm>
            <a:off x="0" y="6381328"/>
            <a:ext cx="9036496" cy="400110"/>
          </a:xfrm>
          <a:prstGeom prst="rect">
            <a:avLst/>
          </a:prstGeom>
          <a:solidFill>
            <a:srgbClr val="FF0000"/>
          </a:solidFill>
          <a:effectLst/>
        </p:spPr>
        <p:txBody>
          <a:bodyPr wrap="square" rtlCol="0">
            <a:spAutoFit/>
          </a:bodyPr>
          <a:lstStyle/>
          <a:p>
            <a:pPr marL="714375" indent="0" algn="ctr"/>
            <a:r>
              <a:rPr lang="de-CH" sz="2000" dirty="0">
                <a:solidFill>
                  <a:schemeClr val="bg1"/>
                </a:solidFill>
                <a:latin typeface="+mn-lt"/>
              </a:rPr>
              <a:t>----</a:t>
            </a:r>
            <a:r>
              <a:rPr lang="de-CH" sz="2000" dirty="0">
                <a:solidFill>
                  <a:schemeClr val="bg1"/>
                </a:solidFill>
                <a:latin typeface="+mn-lt"/>
                <a:sym typeface="Wingdings 3"/>
              </a:rPr>
              <a:t></a:t>
            </a:r>
            <a:r>
              <a:rPr lang="de-CH" sz="2000" dirty="0">
                <a:solidFill>
                  <a:schemeClr val="bg1"/>
                </a:solidFill>
                <a:latin typeface="+mn-lt"/>
                <a:sym typeface="Wingdings"/>
              </a:rPr>
              <a:t> </a:t>
            </a:r>
            <a:r>
              <a:rPr lang="de-CH" sz="2000" dirty="0">
                <a:solidFill>
                  <a:schemeClr val="bg1"/>
                </a:solidFill>
                <a:latin typeface="+mn-lt"/>
              </a:rPr>
              <a:t>Wir sind</a:t>
            </a:r>
            <a:r>
              <a:rPr lang="de-CH" sz="2000" baseline="0" dirty="0">
                <a:solidFill>
                  <a:schemeClr val="bg1"/>
                </a:solidFill>
                <a:latin typeface="+mn-lt"/>
              </a:rPr>
              <a:t> das Netzwerk</a:t>
            </a:r>
            <a:r>
              <a:rPr lang="de-CH" sz="2000" dirty="0">
                <a:solidFill>
                  <a:schemeClr val="bg1"/>
                </a:solidFill>
                <a:latin typeface="+mn-lt"/>
              </a:rPr>
              <a:t> für KMU</a:t>
            </a:r>
          </a:p>
        </p:txBody>
      </p:sp>
      <p:pic>
        <p:nvPicPr>
          <p:cNvPr id="10" name="Picture 4" descr="Logo_oben link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7944" y="11113"/>
            <a:ext cx="4393431" cy="132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462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4A663CD-EB5C-4A2E-B1EF-37AD62F45D2E}" type="slidenum">
              <a:rPr lang="de-DE"/>
              <a:pPr>
                <a:defRPr/>
              </a:pPr>
              <a:t>‹Nr.›</a:t>
            </a:fld>
            <a:endParaRPr lang="de-DE"/>
          </a:p>
        </p:txBody>
      </p:sp>
    </p:spTree>
    <p:extLst>
      <p:ext uri="{BB962C8B-B14F-4D97-AF65-F5344CB8AC3E}">
        <p14:creationId xmlns:p14="http://schemas.microsoft.com/office/powerpoint/2010/main" val="400948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71452C2-1459-48A3-A55F-092F623472FC}" type="slidenum">
              <a:rPr lang="de-DE"/>
              <a:pPr>
                <a:defRPr/>
              </a:pPr>
              <a:t>‹Nr.›</a:t>
            </a:fld>
            <a:endParaRPr lang="de-DE"/>
          </a:p>
        </p:txBody>
      </p:sp>
    </p:spTree>
    <p:extLst>
      <p:ext uri="{BB962C8B-B14F-4D97-AF65-F5344CB8AC3E}">
        <p14:creationId xmlns:p14="http://schemas.microsoft.com/office/powerpoint/2010/main" val="411402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F306962-76F3-468B-8A37-03A93CB2DF9A}" type="slidenum">
              <a:rPr lang="de-DE"/>
              <a:pPr>
                <a:defRPr/>
              </a:pPr>
              <a:t>‹Nr.›</a:t>
            </a:fld>
            <a:endParaRPr lang="de-DE"/>
          </a:p>
        </p:txBody>
      </p:sp>
      <p:sp>
        <p:nvSpPr>
          <p:cNvPr id="10" name="Textfeld 9"/>
          <p:cNvSpPr txBox="1"/>
          <p:nvPr userDrawn="1"/>
        </p:nvSpPr>
        <p:spPr>
          <a:xfrm>
            <a:off x="0" y="6324600"/>
            <a:ext cx="9036496" cy="400110"/>
          </a:xfrm>
          <a:prstGeom prst="rect">
            <a:avLst/>
          </a:prstGeom>
          <a:solidFill>
            <a:srgbClr val="FF0000"/>
          </a:solidFill>
          <a:effectLst/>
        </p:spPr>
        <p:txBody>
          <a:bodyPr wrap="square" rtlCol="0">
            <a:spAutoFit/>
          </a:bodyPr>
          <a:lstStyle/>
          <a:p>
            <a:pPr marL="714375" indent="0" algn="ctr"/>
            <a:r>
              <a:rPr lang="de-CH" sz="2000" dirty="0">
                <a:solidFill>
                  <a:schemeClr val="bg1"/>
                </a:solidFill>
                <a:latin typeface="+mn-lt"/>
              </a:rPr>
              <a:t>----</a:t>
            </a:r>
            <a:r>
              <a:rPr lang="de-CH" sz="2000" dirty="0">
                <a:solidFill>
                  <a:schemeClr val="bg1"/>
                </a:solidFill>
                <a:latin typeface="+mn-lt"/>
                <a:sym typeface="Wingdings 3"/>
              </a:rPr>
              <a:t></a:t>
            </a:r>
            <a:r>
              <a:rPr lang="de-CH" sz="2000" dirty="0">
                <a:solidFill>
                  <a:schemeClr val="bg1"/>
                </a:solidFill>
                <a:latin typeface="+mn-lt"/>
                <a:sym typeface="Wingdings"/>
              </a:rPr>
              <a:t> </a:t>
            </a:r>
            <a:r>
              <a:rPr lang="de-CH" sz="2000" dirty="0">
                <a:solidFill>
                  <a:schemeClr val="bg1"/>
                </a:solidFill>
                <a:latin typeface="+mn-lt"/>
              </a:rPr>
              <a:t>Wir sind</a:t>
            </a:r>
            <a:r>
              <a:rPr lang="de-CH" sz="2000" baseline="0" dirty="0">
                <a:solidFill>
                  <a:schemeClr val="bg1"/>
                </a:solidFill>
                <a:latin typeface="+mn-lt"/>
              </a:rPr>
              <a:t> das Netzwerk</a:t>
            </a:r>
            <a:r>
              <a:rPr lang="de-CH" sz="2000" dirty="0">
                <a:solidFill>
                  <a:schemeClr val="bg1"/>
                </a:solidFill>
                <a:latin typeface="+mn-lt"/>
              </a:rPr>
              <a:t> für KMU</a:t>
            </a:r>
          </a:p>
        </p:txBody>
      </p:sp>
      <p:pic>
        <p:nvPicPr>
          <p:cNvPr id="11" name="Picture 4" descr="Logo_oben link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7944" y="11113"/>
            <a:ext cx="4393431" cy="132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504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757F89C-3C14-4156-869C-EFDDB4CD225F}" type="slidenum">
              <a:rPr lang="de-DE"/>
              <a:pPr>
                <a:defRPr/>
              </a:pPr>
              <a:t>‹Nr.›</a:t>
            </a:fld>
            <a:endParaRPr lang="de-DE"/>
          </a:p>
        </p:txBody>
      </p:sp>
      <p:sp>
        <p:nvSpPr>
          <p:cNvPr id="7" name="Textfeld 6"/>
          <p:cNvSpPr txBox="1"/>
          <p:nvPr userDrawn="1"/>
        </p:nvSpPr>
        <p:spPr>
          <a:xfrm>
            <a:off x="0" y="6316528"/>
            <a:ext cx="9144000" cy="553998"/>
          </a:xfrm>
          <a:prstGeom prst="rect">
            <a:avLst/>
          </a:prstGeom>
          <a:solidFill>
            <a:srgbClr val="FF0000"/>
          </a:solidFill>
          <a:effectLst/>
        </p:spPr>
        <p:txBody>
          <a:bodyPr wrap="square" rtlCol="0">
            <a:spAutoFit/>
          </a:bodyPr>
          <a:lstStyle/>
          <a:p>
            <a:pPr marL="714375" indent="0" algn="ctr"/>
            <a:r>
              <a:rPr lang="de-CH" sz="3000" dirty="0">
                <a:solidFill>
                  <a:schemeClr val="bg1"/>
                </a:solidFill>
                <a:latin typeface="Arial Black" pitchFamily="34" charset="0"/>
              </a:rPr>
              <a:t>----</a:t>
            </a:r>
            <a:r>
              <a:rPr lang="de-CH" sz="3000" dirty="0">
                <a:solidFill>
                  <a:schemeClr val="bg1"/>
                </a:solidFill>
                <a:latin typeface="Arial Black" pitchFamily="34" charset="0"/>
                <a:sym typeface="Wingdings 3"/>
              </a:rPr>
              <a:t></a:t>
            </a:r>
            <a:r>
              <a:rPr lang="de-CH" sz="3000" dirty="0">
                <a:solidFill>
                  <a:schemeClr val="bg1"/>
                </a:solidFill>
                <a:latin typeface="Arial Black" pitchFamily="34" charset="0"/>
                <a:sym typeface="Wingdings"/>
              </a:rPr>
              <a:t> </a:t>
            </a:r>
            <a:r>
              <a:rPr lang="de-CH" sz="3000" dirty="0">
                <a:solidFill>
                  <a:schemeClr val="bg1"/>
                </a:solidFill>
                <a:latin typeface="Arial Black" pitchFamily="34" charset="0"/>
              </a:rPr>
              <a:t>Wir schaffen Mehrwert für KMU</a:t>
            </a:r>
          </a:p>
        </p:txBody>
      </p:sp>
    </p:spTree>
    <p:extLst>
      <p:ext uri="{BB962C8B-B14F-4D97-AF65-F5344CB8AC3E}">
        <p14:creationId xmlns:p14="http://schemas.microsoft.com/office/powerpoint/2010/main" val="312875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FDD3E16-0494-4E8E-9236-588EAC1B1EA1}" type="slidenum">
              <a:rPr lang="de-DE"/>
              <a:pPr>
                <a:defRPr/>
              </a:pPr>
              <a:t>‹Nr.›</a:t>
            </a:fld>
            <a:endParaRPr lang="de-DE"/>
          </a:p>
        </p:txBody>
      </p:sp>
      <p:sp>
        <p:nvSpPr>
          <p:cNvPr id="8" name="Textfeld 7"/>
          <p:cNvSpPr txBox="1"/>
          <p:nvPr userDrawn="1"/>
        </p:nvSpPr>
        <p:spPr>
          <a:xfrm>
            <a:off x="0" y="6304490"/>
            <a:ext cx="9144000" cy="553998"/>
          </a:xfrm>
          <a:prstGeom prst="rect">
            <a:avLst/>
          </a:prstGeom>
          <a:solidFill>
            <a:srgbClr val="FF0000"/>
          </a:solidFill>
          <a:effectLst/>
        </p:spPr>
        <p:txBody>
          <a:bodyPr wrap="square" rtlCol="0">
            <a:spAutoFit/>
          </a:bodyPr>
          <a:lstStyle/>
          <a:p>
            <a:pPr marL="714375" indent="0" algn="ctr"/>
            <a:r>
              <a:rPr lang="de-CH" sz="3000" dirty="0">
                <a:solidFill>
                  <a:schemeClr val="bg1"/>
                </a:solidFill>
                <a:latin typeface="Arial Black" pitchFamily="34" charset="0"/>
              </a:rPr>
              <a:t>----</a:t>
            </a:r>
            <a:r>
              <a:rPr lang="de-CH" sz="3000" dirty="0">
                <a:solidFill>
                  <a:schemeClr val="bg1"/>
                </a:solidFill>
                <a:latin typeface="Arial Black" pitchFamily="34" charset="0"/>
                <a:sym typeface="Wingdings 3"/>
              </a:rPr>
              <a:t></a:t>
            </a:r>
            <a:r>
              <a:rPr lang="de-CH" sz="3000" dirty="0">
                <a:solidFill>
                  <a:schemeClr val="bg1"/>
                </a:solidFill>
                <a:latin typeface="Arial Black" pitchFamily="34" charset="0"/>
                <a:sym typeface="Wingdings"/>
              </a:rPr>
              <a:t> </a:t>
            </a:r>
            <a:r>
              <a:rPr lang="de-CH" sz="3000" dirty="0">
                <a:solidFill>
                  <a:schemeClr val="bg1"/>
                </a:solidFill>
                <a:latin typeface="Arial Black" pitchFamily="34" charset="0"/>
              </a:rPr>
              <a:t>Wir sind das Netzwerk der KMU</a:t>
            </a:r>
          </a:p>
        </p:txBody>
      </p:sp>
    </p:spTree>
    <p:extLst>
      <p:ext uri="{BB962C8B-B14F-4D97-AF65-F5344CB8AC3E}">
        <p14:creationId xmlns:p14="http://schemas.microsoft.com/office/powerpoint/2010/main" val="3387806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01C1C3C-61A6-4AFE-BFE7-6827F7998DD7}" type="slidenum">
              <a:rPr lang="de-DE"/>
              <a:pPr>
                <a:defRPr/>
              </a:pPr>
              <a:t>‹Nr.›</a:t>
            </a:fld>
            <a:endParaRPr lang="de-DE"/>
          </a:p>
        </p:txBody>
      </p:sp>
    </p:spTree>
    <p:extLst>
      <p:ext uri="{BB962C8B-B14F-4D97-AF65-F5344CB8AC3E}">
        <p14:creationId xmlns:p14="http://schemas.microsoft.com/office/powerpoint/2010/main" val="3868714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90AD7B5-7C84-4DA4-9E97-F7EB2A21E9B5}" type="slidenum">
              <a:rPr lang="de-DE"/>
              <a:pPr>
                <a:defRPr/>
              </a:pPr>
              <a:t>‹Nr.›</a:t>
            </a:fld>
            <a:endParaRPr lang="de-DE"/>
          </a:p>
        </p:txBody>
      </p:sp>
    </p:spTree>
    <p:extLst>
      <p:ext uri="{BB962C8B-B14F-4D97-AF65-F5344CB8AC3E}">
        <p14:creationId xmlns:p14="http://schemas.microsoft.com/office/powerpoint/2010/main" val="2407113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3E4704A9-A9B5-47C0-A15C-EC9698C3D759}" type="slidenum">
              <a:rPr lang="de-DE"/>
              <a:pPr>
                <a:defRPr/>
              </a:pPr>
              <a:t>‹Nr.›</a:t>
            </a:fld>
            <a:endParaRPr lang="de-DE"/>
          </a:p>
        </p:txBody>
      </p:sp>
    </p:spTree>
    <p:extLst>
      <p:ext uri="{BB962C8B-B14F-4D97-AF65-F5344CB8AC3E}">
        <p14:creationId xmlns:p14="http://schemas.microsoft.com/office/powerpoint/2010/main" val="242030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93B66F4-18BA-44A3-A33E-7F2A99839F1B}" type="slidenum">
              <a:rPr lang="de-DE"/>
              <a:pPr>
                <a:defRPr/>
              </a:pPr>
              <a:t>‹Nr.›</a:t>
            </a:fld>
            <a:endParaRPr lang="de-DE"/>
          </a:p>
        </p:txBody>
      </p:sp>
    </p:spTree>
    <p:extLst>
      <p:ext uri="{BB962C8B-B14F-4D97-AF65-F5344CB8AC3E}">
        <p14:creationId xmlns:p14="http://schemas.microsoft.com/office/powerpoint/2010/main" val="189045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23FA141-AEDE-48FB-9ACE-61D2FA25210D}" type="slidenum">
              <a:rPr lang="de-DE"/>
              <a:pPr>
                <a:defRPr/>
              </a:pPr>
              <a:t>‹Nr.›</a:t>
            </a:fld>
            <a:endParaRPr lang="de-DE"/>
          </a:p>
        </p:txBody>
      </p:sp>
    </p:spTree>
    <p:extLst>
      <p:ext uri="{BB962C8B-B14F-4D97-AF65-F5344CB8AC3E}">
        <p14:creationId xmlns:p14="http://schemas.microsoft.com/office/powerpoint/2010/main" val="177103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E83BE4F-5449-4587-A544-C99E7155E70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96" charset="-128"/>
        </a:defRPr>
      </a:lvl2pPr>
      <a:lvl3pPr algn="ctr" rtl="0" eaLnBrk="1" fontAlgn="base" hangingPunct="1">
        <a:spcBef>
          <a:spcPct val="0"/>
        </a:spcBef>
        <a:spcAft>
          <a:spcPct val="0"/>
        </a:spcAft>
        <a:defRPr sz="4400">
          <a:solidFill>
            <a:schemeClr val="tx2"/>
          </a:solidFill>
          <a:latin typeface="Arial" charset="0"/>
          <a:ea typeface="ＭＳ Ｐゴシック" pitchFamily="96" charset="-128"/>
        </a:defRPr>
      </a:lvl3pPr>
      <a:lvl4pPr algn="ctr" rtl="0" eaLnBrk="1" fontAlgn="base" hangingPunct="1">
        <a:spcBef>
          <a:spcPct val="0"/>
        </a:spcBef>
        <a:spcAft>
          <a:spcPct val="0"/>
        </a:spcAft>
        <a:defRPr sz="4400">
          <a:solidFill>
            <a:schemeClr val="tx2"/>
          </a:solidFill>
          <a:latin typeface="Arial" charset="0"/>
          <a:ea typeface="ＭＳ Ｐゴシック" pitchFamily="96" charset="-128"/>
        </a:defRPr>
      </a:lvl4pPr>
      <a:lvl5pPr algn="ctr" rtl="0" eaLnBrk="1" fontAlgn="base" hangingPunct="1">
        <a:spcBef>
          <a:spcPct val="0"/>
        </a:spcBef>
        <a:spcAft>
          <a:spcPct val="0"/>
        </a:spcAft>
        <a:defRPr sz="4400">
          <a:solidFill>
            <a:schemeClr val="tx2"/>
          </a:solidFill>
          <a:latin typeface="Arial" charset="0"/>
          <a:ea typeface="ＭＳ Ｐゴシック" pitchFamily="96"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96"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96"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96"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customXml" Target="../ink/ink10.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sg-oberderdingen-sulzfeld.de/wp-content/uploads/2012/04/interesse.gi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so.ch/verwaltung/departement-fuer-bildung-und-kultur/amt-fuer-berufsbildung-mittel-und-hochschulen/berufs-studien-und-laufbahnberatung/laufbahn-weiterbildung/viamia-standortbestimmung-fuer-ue40/" TargetMode="Externa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hyperlink" Target="https://viamia.ch/"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0.png"/><Relationship Id="rId4" Type="http://schemas.openxmlformats.org/officeDocument/2006/relationships/customXml" Target="../ink/ink6.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ctrTitle"/>
          </p:nvPr>
        </p:nvSpPr>
        <p:spPr>
          <a:xfrm>
            <a:off x="0" y="1301291"/>
            <a:ext cx="9144000" cy="759557"/>
          </a:xfrm>
        </p:spPr>
        <p:txBody>
          <a:bodyPr>
            <a:normAutofit/>
          </a:bodyPr>
          <a:lstStyle/>
          <a:p>
            <a:r>
              <a:rPr lang="de-CH" sz="3200" dirty="0">
                <a:latin typeface="Calibri Light" panose="020F0302020204030204" pitchFamily="34" charset="0"/>
              </a:rPr>
              <a:t>Eine Berufslehre bietet viele Chancen……..</a:t>
            </a:r>
          </a:p>
        </p:txBody>
      </p:sp>
      <p:pic>
        <p:nvPicPr>
          <p:cNvPr id="7" name="Grafik 6">
            <a:extLst>
              <a:ext uri="{FF2B5EF4-FFF2-40B4-BE49-F238E27FC236}">
                <a16:creationId xmlns:a16="http://schemas.microsoft.com/office/drawing/2014/main" id="{C657DC24-889D-404E-BA8B-074B9174046C}"/>
              </a:ext>
            </a:extLst>
          </p:cNvPr>
          <p:cNvPicPr>
            <a:picLocks noChangeAspect="1"/>
          </p:cNvPicPr>
          <p:nvPr/>
        </p:nvPicPr>
        <p:blipFill>
          <a:blip r:embed="rId3"/>
          <a:stretch>
            <a:fillRect/>
          </a:stretch>
        </p:blipFill>
        <p:spPr>
          <a:xfrm>
            <a:off x="737828" y="2492896"/>
            <a:ext cx="7668344" cy="3199106"/>
          </a:xfrm>
          <a:prstGeom prst="rect">
            <a:avLst/>
          </a:prstGeom>
        </p:spPr>
      </p:pic>
    </p:spTree>
    <p:extLst>
      <p:ext uri="{BB962C8B-B14F-4D97-AF65-F5344CB8AC3E}">
        <p14:creationId xmlns:p14="http://schemas.microsoft.com/office/powerpoint/2010/main" val="3894983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7" y="13250"/>
            <a:ext cx="2039991" cy="2039991"/>
          </a:xfrm>
          <a:prstGeom prst="rect">
            <a:avLst/>
          </a:prstGeom>
        </p:spPr>
      </p:pic>
      <p:sp>
        <p:nvSpPr>
          <p:cNvPr id="11" name="Textfeld 10"/>
          <p:cNvSpPr txBox="1"/>
          <p:nvPr/>
        </p:nvSpPr>
        <p:spPr>
          <a:xfrm>
            <a:off x="2267744" y="1052736"/>
            <a:ext cx="5832648" cy="1107996"/>
          </a:xfrm>
          <a:prstGeom prst="rect">
            <a:avLst/>
          </a:prstGeom>
          <a:noFill/>
        </p:spPr>
        <p:txBody>
          <a:bodyPr wrap="square" rtlCol="0">
            <a:spAutoFit/>
          </a:bodyPr>
          <a:lstStyle/>
          <a:p>
            <a:r>
              <a:rPr lang="de-CH" dirty="0"/>
              <a:t>Bildungsstatistik</a:t>
            </a:r>
          </a:p>
          <a:p>
            <a:endParaRPr lang="de-CH" dirty="0"/>
          </a:p>
          <a:p>
            <a:r>
              <a:rPr lang="de-CH" sz="1800" dirty="0"/>
              <a:t>Die beliebtesten Berufe in der Schweiz 2021</a:t>
            </a:r>
          </a:p>
        </p:txBody>
      </p:sp>
      <p:sp>
        <p:nvSpPr>
          <p:cNvPr id="8" name="Textfeld 7">
            <a:extLst>
              <a:ext uri="{FF2B5EF4-FFF2-40B4-BE49-F238E27FC236}">
                <a16:creationId xmlns:a16="http://schemas.microsoft.com/office/drawing/2014/main" id="{13A5BD26-6C29-4617-8775-B56388BEF451}"/>
              </a:ext>
            </a:extLst>
          </p:cNvPr>
          <p:cNvSpPr txBox="1"/>
          <p:nvPr/>
        </p:nvSpPr>
        <p:spPr>
          <a:xfrm>
            <a:off x="395536" y="6093296"/>
            <a:ext cx="4032448" cy="246221"/>
          </a:xfrm>
          <a:prstGeom prst="rect">
            <a:avLst/>
          </a:prstGeom>
          <a:noFill/>
        </p:spPr>
        <p:txBody>
          <a:bodyPr wrap="square" rtlCol="0">
            <a:spAutoFit/>
          </a:bodyPr>
          <a:lstStyle/>
          <a:p>
            <a:r>
              <a:rPr lang="de-CH" sz="1000" dirty="0"/>
              <a:t>Quelle: Bundesamt für Statistik 2021</a:t>
            </a:r>
          </a:p>
        </p:txBody>
      </p:sp>
      <p:pic>
        <p:nvPicPr>
          <p:cNvPr id="4" name="Grafik 3">
            <a:extLst>
              <a:ext uri="{FF2B5EF4-FFF2-40B4-BE49-F238E27FC236}">
                <a16:creationId xmlns:a16="http://schemas.microsoft.com/office/drawing/2014/main" id="{B048A622-F5C8-402F-A44C-B18F1EFB1DDF}"/>
              </a:ext>
            </a:extLst>
          </p:cNvPr>
          <p:cNvPicPr>
            <a:picLocks noChangeAspect="1"/>
          </p:cNvPicPr>
          <p:nvPr/>
        </p:nvPicPr>
        <p:blipFill>
          <a:blip r:embed="rId4"/>
          <a:stretch>
            <a:fillRect/>
          </a:stretch>
        </p:blipFill>
        <p:spPr>
          <a:xfrm>
            <a:off x="611560" y="2536674"/>
            <a:ext cx="3770819" cy="2908550"/>
          </a:xfrm>
          <a:prstGeom prst="rect">
            <a:avLst/>
          </a:prstGeom>
        </p:spPr>
      </p:pic>
      <p:pic>
        <p:nvPicPr>
          <p:cNvPr id="7" name="Grafik 6">
            <a:extLst>
              <a:ext uri="{FF2B5EF4-FFF2-40B4-BE49-F238E27FC236}">
                <a16:creationId xmlns:a16="http://schemas.microsoft.com/office/drawing/2014/main" id="{4B4CC319-BBF1-4AFC-B535-07776F6E0B4B}"/>
              </a:ext>
            </a:extLst>
          </p:cNvPr>
          <p:cNvPicPr>
            <a:picLocks noChangeAspect="1"/>
          </p:cNvPicPr>
          <p:nvPr/>
        </p:nvPicPr>
        <p:blipFill>
          <a:blip r:embed="rId5"/>
          <a:stretch>
            <a:fillRect/>
          </a:stretch>
        </p:blipFill>
        <p:spPr>
          <a:xfrm>
            <a:off x="4572000" y="3067050"/>
            <a:ext cx="4446563" cy="1107996"/>
          </a:xfrm>
          <a:prstGeom prst="rect">
            <a:avLst/>
          </a:prstGeom>
        </p:spPr>
      </p:pic>
    </p:spTree>
    <p:extLst>
      <p:ext uri="{BB962C8B-B14F-4D97-AF65-F5344CB8AC3E}">
        <p14:creationId xmlns:p14="http://schemas.microsoft.com/office/powerpoint/2010/main" val="428577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7" y="13250"/>
            <a:ext cx="2039991" cy="2039991"/>
          </a:xfrm>
          <a:prstGeom prst="rect">
            <a:avLst/>
          </a:prstGeom>
        </p:spPr>
      </p:pic>
      <p:sp>
        <p:nvSpPr>
          <p:cNvPr id="11" name="Textfeld 10"/>
          <p:cNvSpPr txBox="1"/>
          <p:nvPr/>
        </p:nvSpPr>
        <p:spPr>
          <a:xfrm>
            <a:off x="2267744" y="1052736"/>
            <a:ext cx="5832648" cy="1107996"/>
          </a:xfrm>
          <a:prstGeom prst="rect">
            <a:avLst/>
          </a:prstGeom>
          <a:noFill/>
        </p:spPr>
        <p:txBody>
          <a:bodyPr wrap="square" rtlCol="0">
            <a:spAutoFit/>
          </a:bodyPr>
          <a:lstStyle/>
          <a:p>
            <a:r>
              <a:rPr lang="de-CH" dirty="0"/>
              <a:t>Bildungsstatistik</a:t>
            </a:r>
          </a:p>
          <a:p>
            <a:endParaRPr lang="de-CH" dirty="0"/>
          </a:p>
          <a:p>
            <a:r>
              <a:rPr lang="de-CH" sz="1800" dirty="0"/>
              <a:t>Berufsmaturität</a:t>
            </a:r>
          </a:p>
        </p:txBody>
      </p:sp>
      <p:sp>
        <p:nvSpPr>
          <p:cNvPr id="8" name="Textfeld 7">
            <a:extLst>
              <a:ext uri="{FF2B5EF4-FFF2-40B4-BE49-F238E27FC236}">
                <a16:creationId xmlns:a16="http://schemas.microsoft.com/office/drawing/2014/main" id="{13A5BD26-6C29-4617-8775-B56388BEF451}"/>
              </a:ext>
            </a:extLst>
          </p:cNvPr>
          <p:cNvSpPr txBox="1"/>
          <p:nvPr/>
        </p:nvSpPr>
        <p:spPr>
          <a:xfrm>
            <a:off x="395536" y="6093296"/>
            <a:ext cx="4032448" cy="246221"/>
          </a:xfrm>
          <a:prstGeom prst="rect">
            <a:avLst/>
          </a:prstGeom>
          <a:noFill/>
        </p:spPr>
        <p:txBody>
          <a:bodyPr wrap="square" rtlCol="0">
            <a:spAutoFit/>
          </a:bodyPr>
          <a:lstStyle/>
          <a:p>
            <a:r>
              <a:rPr lang="de-CH" sz="1000" dirty="0"/>
              <a:t>Quelle: Bundesamt für Statistik 2020 (4)</a:t>
            </a:r>
          </a:p>
        </p:txBody>
      </p:sp>
      <p:pic>
        <p:nvPicPr>
          <p:cNvPr id="7" name="Grafik 6">
            <a:extLst>
              <a:ext uri="{FF2B5EF4-FFF2-40B4-BE49-F238E27FC236}">
                <a16:creationId xmlns:a16="http://schemas.microsoft.com/office/drawing/2014/main" id="{D83C16A9-8027-4366-8712-BD73FBE1CC06}"/>
              </a:ext>
            </a:extLst>
          </p:cNvPr>
          <p:cNvPicPr>
            <a:picLocks noChangeAspect="1"/>
          </p:cNvPicPr>
          <p:nvPr/>
        </p:nvPicPr>
        <p:blipFill>
          <a:blip r:embed="rId4"/>
          <a:stretch>
            <a:fillRect/>
          </a:stretch>
        </p:blipFill>
        <p:spPr>
          <a:xfrm>
            <a:off x="4746538" y="2263960"/>
            <a:ext cx="3785901" cy="1425859"/>
          </a:xfrm>
          <a:prstGeom prst="rect">
            <a:avLst/>
          </a:prstGeom>
        </p:spPr>
      </p:pic>
      <p:pic>
        <p:nvPicPr>
          <p:cNvPr id="12" name="Grafik 11">
            <a:extLst>
              <a:ext uri="{FF2B5EF4-FFF2-40B4-BE49-F238E27FC236}">
                <a16:creationId xmlns:a16="http://schemas.microsoft.com/office/drawing/2014/main" id="{7F8BBC84-ACC8-4E2B-9CEF-DEC91676E583}"/>
              </a:ext>
            </a:extLst>
          </p:cNvPr>
          <p:cNvPicPr>
            <a:picLocks noChangeAspect="1"/>
          </p:cNvPicPr>
          <p:nvPr/>
        </p:nvPicPr>
        <p:blipFill>
          <a:blip r:embed="rId5"/>
          <a:stretch>
            <a:fillRect/>
          </a:stretch>
        </p:blipFill>
        <p:spPr>
          <a:xfrm>
            <a:off x="4985511" y="4221088"/>
            <a:ext cx="3911381" cy="1162843"/>
          </a:xfrm>
          <a:prstGeom prst="rect">
            <a:avLst/>
          </a:prstGeom>
        </p:spPr>
      </p:pic>
      <p:pic>
        <p:nvPicPr>
          <p:cNvPr id="3" name="Grafik 2">
            <a:extLst>
              <a:ext uri="{FF2B5EF4-FFF2-40B4-BE49-F238E27FC236}">
                <a16:creationId xmlns:a16="http://schemas.microsoft.com/office/drawing/2014/main" id="{BEA59E7E-4E66-4D6B-9182-8AA8E478A2A1}"/>
              </a:ext>
            </a:extLst>
          </p:cNvPr>
          <p:cNvPicPr>
            <a:picLocks noChangeAspect="1"/>
          </p:cNvPicPr>
          <p:nvPr/>
        </p:nvPicPr>
        <p:blipFill>
          <a:blip r:embed="rId6"/>
          <a:stretch>
            <a:fillRect/>
          </a:stretch>
        </p:blipFill>
        <p:spPr>
          <a:xfrm>
            <a:off x="395536" y="2669168"/>
            <a:ext cx="4372265" cy="2609255"/>
          </a:xfrm>
          <a:prstGeom prst="rect">
            <a:avLst/>
          </a:prstGeom>
        </p:spPr>
      </p:pic>
    </p:spTree>
    <p:extLst>
      <p:ext uri="{BB962C8B-B14F-4D97-AF65-F5344CB8AC3E}">
        <p14:creationId xmlns:p14="http://schemas.microsoft.com/office/powerpoint/2010/main" val="215858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9512" y="1196752"/>
            <a:ext cx="8640960" cy="1200329"/>
          </a:xfrm>
          <a:prstGeom prst="rect">
            <a:avLst/>
          </a:prstGeom>
        </p:spPr>
        <p:txBody>
          <a:bodyPr wrap="square">
            <a:spAutoFit/>
          </a:bodyPr>
          <a:lstStyle/>
          <a:p>
            <a:endParaRPr lang="de-CH" altLang="de-DE" dirty="0">
              <a:cs typeface="Times New Roman" panose="02020603050405020304" pitchFamily="18" charset="0"/>
            </a:endParaRPr>
          </a:p>
          <a:p>
            <a:r>
              <a:rPr lang="de-CH" altLang="de-DE" dirty="0">
                <a:solidFill>
                  <a:schemeClr val="accent6">
                    <a:lumMod val="60000"/>
                    <a:lumOff val="40000"/>
                  </a:schemeClr>
                </a:solidFill>
                <a:cs typeface="Times New Roman" panose="02020603050405020304" pitchFamily="18" charset="0"/>
              </a:rPr>
              <a:t>Wodurch zeichnen sich gute Lernende aus? </a:t>
            </a:r>
          </a:p>
          <a:p>
            <a:r>
              <a:rPr lang="de-CH" altLang="de-DE" dirty="0">
                <a:solidFill>
                  <a:schemeClr val="accent6">
                    <a:lumMod val="60000"/>
                    <a:lumOff val="40000"/>
                  </a:schemeClr>
                </a:solidFill>
                <a:cs typeface="Times New Roman" panose="02020603050405020304" pitchFamily="18" charset="0"/>
              </a:rPr>
              <a:t>Welches sind die Erwartungshaltungen auch an die Betriebe?</a:t>
            </a:r>
            <a:endParaRPr lang="de-CH" dirty="0">
              <a:solidFill>
                <a:schemeClr val="accent6">
                  <a:lumMod val="60000"/>
                  <a:lumOff val="40000"/>
                </a:schemeClr>
              </a:solidFill>
            </a:endParaRPr>
          </a:p>
        </p:txBody>
      </p:sp>
      <p:sp>
        <p:nvSpPr>
          <p:cNvPr id="2" name="Textfeld 1">
            <a:extLst>
              <a:ext uri="{FF2B5EF4-FFF2-40B4-BE49-F238E27FC236}">
                <a16:creationId xmlns:a16="http://schemas.microsoft.com/office/drawing/2014/main" id="{FBEA43DE-100E-4B1C-9B69-87695A898AD4}"/>
              </a:ext>
            </a:extLst>
          </p:cNvPr>
          <p:cNvSpPr txBox="1"/>
          <p:nvPr/>
        </p:nvSpPr>
        <p:spPr>
          <a:xfrm>
            <a:off x="323528" y="2752760"/>
            <a:ext cx="2952328" cy="3785652"/>
          </a:xfrm>
          <a:prstGeom prst="rect">
            <a:avLst/>
          </a:prstGeom>
          <a:noFill/>
        </p:spPr>
        <p:txBody>
          <a:bodyPr wrap="square" rtlCol="0">
            <a:spAutoFit/>
          </a:bodyPr>
          <a:lstStyle/>
          <a:p>
            <a:r>
              <a:rPr lang="de-CH" b="1" dirty="0">
                <a:solidFill>
                  <a:schemeClr val="accent1">
                    <a:lumMod val="50000"/>
                  </a:schemeClr>
                </a:solidFill>
              </a:rPr>
              <a:t>Lernende</a:t>
            </a:r>
            <a:r>
              <a:rPr lang="de-CH" dirty="0">
                <a:solidFill>
                  <a:schemeClr val="accent1">
                    <a:lumMod val="50000"/>
                  </a:schemeClr>
                </a:solidFill>
              </a:rPr>
              <a:t>			</a:t>
            </a:r>
          </a:p>
          <a:p>
            <a:r>
              <a:rPr lang="de-CH" dirty="0">
                <a:solidFill>
                  <a:schemeClr val="accent1">
                    <a:lumMod val="50000"/>
                  </a:schemeClr>
                </a:solidFill>
              </a:rPr>
              <a:t>Interesse</a:t>
            </a:r>
          </a:p>
          <a:p>
            <a:r>
              <a:rPr lang="de-CH" dirty="0">
                <a:solidFill>
                  <a:schemeClr val="accent1">
                    <a:lumMod val="50000"/>
                  </a:schemeClr>
                </a:solidFill>
              </a:rPr>
              <a:t>Kommunikation</a:t>
            </a:r>
          </a:p>
          <a:p>
            <a:r>
              <a:rPr lang="de-CH" dirty="0">
                <a:solidFill>
                  <a:schemeClr val="accent1">
                    <a:lumMod val="50000"/>
                  </a:schemeClr>
                </a:solidFill>
              </a:rPr>
              <a:t>Selbstvertrauen</a:t>
            </a:r>
          </a:p>
          <a:p>
            <a:r>
              <a:rPr lang="de-CH" dirty="0">
                <a:solidFill>
                  <a:schemeClr val="accent1">
                    <a:lumMod val="50000"/>
                  </a:schemeClr>
                </a:solidFill>
              </a:rPr>
              <a:t>Fragen stellen</a:t>
            </a:r>
          </a:p>
          <a:p>
            <a:r>
              <a:rPr lang="de-CH" dirty="0">
                <a:solidFill>
                  <a:schemeClr val="accent1">
                    <a:lumMod val="50000"/>
                  </a:schemeClr>
                </a:solidFill>
              </a:rPr>
              <a:t>Eigenverantwortung</a:t>
            </a:r>
          </a:p>
          <a:p>
            <a:r>
              <a:rPr lang="de-CH" dirty="0">
                <a:solidFill>
                  <a:schemeClr val="accent1">
                    <a:lumMod val="50000"/>
                  </a:schemeClr>
                </a:solidFill>
              </a:rPr>
              <a:t>Teamfähigkeit</a:t>
            </a:r>
          </a:p>
          <a:p>
            <a:r>
              <a:rPr lang="de-CH" dirty="0">
                <a:solidFill>
                  <a:schemeClr val="accent1">
                    <a:lumMod val="50000"/>
                  </a:schemeClr>
                </a:solidFill>
              </a:rPr>
              <a:t>Zuverlässigkeit</a:t>
            </a:r>
          </a:p>
          <a:p>
            <a:endParaRPr lang="de-CH" dirty="0"/>
          </a:p>
        </p:txBody>
      </p:sp>
      <p:sp>
        <p:nvSpPr>
          <p:cNvPr id="6" name="Textfeld 5">
            <a:extLst>
              <a:ext uri="{FF2B5EF4-FFF2-40B4-BE49-F238E27FC236}">
                <a16:creationId xmlns:a16="http://schemas.microsoft.com/office/drawing/2014/main" id="{3AD9AD45-4B00-459F-8E5F-B8740B136D6A}"/>
              </a:ext>
            </a:extLst>
          </p:cNvPr>
          <p:cNvSpPr txBox="1"/>
          <p:nvPr/>
        </p:nvSpPr>
        <p:spPr>
          <a:xfrm>
            <a:off x="5486777" y="2752760"/>
            <a:ext cx="3301756" cy="3416320"/>
          </a:xfrm>
          <a:prstGeom prst="rect">
            <a:avLst/>
          </a:prstGeom>
          <a:noFill/>
        </p:spPr>
        <p:txBody>
          <a:bodyPr wrap="square" rtlCol="0">
            <a:spAutoFit/>
          </a:bodyPr>
          <a:lstStyle/>
          <a:p>
            <a:r>
              <a:rPr lang="de-CH" b="1" dirty="0">
                <a:solidFill>
                  <a:srgbClr val="00B050"/>
                </a:solidFill>
              </a:rPr>
              <a:t>Betrieb</a:t>
            </a:r>
            <a:r>
              <a:rPr lang="de-CH" dirty="0">
                <a:solidFill>
                  <a:srgbClr val="00B050"/>
                </a:solidFill>
              </a:rPr>
              <a:t>			</a:t>
            </a:r>
          </a:p>
          <a:p>
            <a:r>
              <a:rPr lang="de-CH" dirty="0">
                <a:solidFill>
                  <a:srgbClr val="00B050"/>
                </a:solidFill>
              </a:rPr>
              <a:t>Wertschätzung</a:t>
            </a:r>
          </a:p>
          <a:p>
            <a:r>
              <a:rPr lang="de-CH" dirty="0">
                <a:solidFill>
                  <a:srgbClr val="00B050"/>
                </a:solidFill>
              </a:rPr>
              <a:t>Betreuung</a:t>
            </a:r>
          </a:p>
          <a:p>
            <a:r>
              <a:rPr lang="de-CH" dirty="0">
                <a:solidFill>
                  <a:srgbClr val="00B050"/>
                </a:solidFill>
              </a:rPr>
              <a:t>Einführungsprogramm</a:t>
            </a:r>
          </a:p>
          <a:p>
            <a:r>
              <a:rPr lang="de-CH" dirty="0">
                <a:solidFill>
                  <a:srgbClr val="00B050"/>
                </a:solidFill>
              </a:rPr>
              <a:t>Verantwortung</a:t>
            </a:r>
          </a:p>
          <a:p>
            <a:r>
              <a:rPr lang="de-CH" dirty="0">
                <a:solidFill>
                  <a:srgbClr val="00B050"/>
                </a:solidFill>
              </a:rPr>
              <a:t>Ansprechperson / Vertrauensperson</a:t>
            </a:r>
          </a:p>
          <a:p>
            <a:endParaRPr lang="de-CH" dirty="0"/>
          </a:p>
        </p:txBody>
      </p:sp>
      <p:pic>
        <p:nvPicPr>
          <p:cNvPr id="13" name="Grafik 12">
            <a:extLst>
              <a:ext uri="{FF2B5EF4-FFF2-40B4-BE49-F238E27FC236}">
                <a16:creationId xmlns:a16="http://schemas.microsoft.com/office/drawing/2014/main" id="{2070AF85-7A68-4C5C-BC29-119ED3984B6A}"/>
              </a:ext>
            </a:extLst>
          </p:cNvPr>
          <p:cNvPicPr>
            <a:picLocks noChangeAspect="1"/>
          </p:cNvPicPr>
          <p:nvPr/>
        </p:nvPicPr>
        <p:blipFill>
          <a:blip r:embed="rId3"/>
          <a:stretch>
            <a:fillRect/>
          </a:stretch>
        </p:blipFill>
        <p:spPr>
          <a:xfrm>
            <a:off x="3347864" y="3436490"/>
            <a:ext cx="1780997" cy="1648694"/>
          </a:xfrm>
          <a:prstGeom prst="rect">
            <a:avLst/>
          </a:prstGeom>
        </p:spPr>
      </p:pic>
      <p:sp>
        <p:nvSpPr>
          <p:cNvPr id="7" name="Textfeld 6">
            <a:extLst>
              <a:ext uri="{FF2B5EF4-FFF2-40B4-BE49-F238E27FC236}">
                <a16:creationId xmlns:a16="http://schemas.microsoft.com/office/drawing/2014/main" id="{E3BE0A28-0518-4EE1-A5E5-18C68413CF08}"/>
              </a:ext>
            </a:extLst>
          </p:cNvPr>
          <p:cNvSpPr txBox="1"/>
          <p:nvPr/>
        </p:nvSpPr>
        <p:spPr>
          <a:xfrm>
            <a:off x="2077061" y="2752760"/>
            <a:ext cx="4608512" cy="267765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gradFill>
        </p:spPr>
        <p:txBody>
          <a:bodyPr wrap="square" rtlCol="0">
            <a:spAutoFit/>
          </a:bodyPr>
          <a:lstStyle/>
          <a:p>
            <a:r>
              <a:rPr lang="de-CH" b="1" dirty="0"/>
              <a:t>Erkenntnis:</a:t>
            </a:r>
          </a:p>
          <a:p>
            <a:r>
              <a:rPr lang="de-CH" dirty="0"/>
              <a:t>Soziale Kompetenzen werden immer wichtiger. </a:t>
            </a:r>
          </a:p>
          <a:p>
            <a:r>
              <a:rPr lang="de-CH" b="1" dirty="0"/>
              <a:t>Alte Werte sind modern!</a:t>
            </a:r>
          </a:p>
          <a:p>
            <a:r>
              <a:rPr lang="de-CH" dirty="0"/>
              <a:t>Pünktlichkeit, Freundlichkeit, Hilfsbereitschaft, Empathie, Zuverlässigkeit.</a:t>
            </a:r>
          </a:p>
        </p:txBody>
      </p:sp>
    </p:spTree>
    <p:extLst>
      <p:ext uri="{BB962C8B-B14F-4D97-AF65-F5344CB8AC3E}">
        <p14:creationId xmlns:p14="http://schemas.microsoft.com/office/powerpoint/2010/main" val="3551815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07184" y="195677"/>
            <a:ext cx="3457998" cy="830997"/>
          </a:xfrm>
          <a:prstGeom prst="rect">
            <a:avLst/>
          </a:prstGeom>
        </p:spPr>
        <p:txBody>
          <a:bodyPr wrap="none">
            <a:spAutoFit/>
          </a:bodyPr>
          <a:lstStyle/>
          <a:p>
            <a:r>
              <a:rPr lang="de-CH" altLang="de-DE" dirty="0">
                <a:cs typeface="Times New Roman" panose="02020603050405020304" pitchFamily="18" charset="0"/>
              </a:rPr>
              <a:t>Von der Schule in die </a:t>
            </a:r>
          </a:p>
          <a:p>
            <a:r>
              <a:rPr lang="de-CH" altLang="de-DE" dirty="0">
                <a:cs typeface="Times New Roman" panose="02020603050405020304" pitchFamily="18" charset="0"/>
              </a:rPr>
              <a:t>berufliche Grundbildung</a:t>
            </a:r>
            <a:endParaRPr lang="de-CH" dirty="0"/>
          </a:p>
        </p:txBody>
      </p:sp>
      <p:sp>
        <p:nvSpPr>
          <p:cNvPr id="5" name="Rechteck 4"/>
          <p:cNvSpPr/>
          <p:nvPr/>
        </p:nvSpPr>
        <p:spPr bwMode="auto">
          <a:xfrm>
            <a:off x="633285" y="2367331"/>
            <a:ext cx="1734021" cy="35082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de-CH" dirty="0"/>
              <a:t>7. Klasse</a:t>
            </a:r>
          </a:p>
        </p:txBody>
      </p:sp>
      <p:sp>
        <p:nvSpPr>
          <p:cNvPr id="6" name="Rechteck 5"/>
          <p:cNvSpPr/>
          <p:nvPr/>
        </p:nvSpPr>
        <p:spPr bwMode="auto">
          <a:xfrm>
            <a:off x="2351942" y="2373413"/>
            <a:ext cx="1734020" cy="35082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de-CH" dirty="0"/>
              <a:t>8. Klasse</a:t>
            </a:r>
          </a:p>
        </p:txBody>
      </p:sp>
      <p:sp>
        <p:nvSpPr>
          <p:cNvPr id="7" name="Rechteck 6"/>
          <p:cNvSpPr/>
          <p:nvPr/>
        </p:nvSpPr>
        <p:spPr bwMode="auto">
          <a:xfrm>
            <a:off x="4070597" y="2367331"/>
            <a:ext cx="1752696" cy="35082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de-CH" dirty="0"/>
              <a:t>9. Klasse</a:t>
            </a:r>
          </a:p>
        </p:txBody>
      </p:sp>
      <p:sp>
        <p:nvSpPr>
          <p:cNvPr id="8" name="Pfeil nach rechts 7"/>
          <p:cNvSpPr>
            <a:spLocks noChangeArrowheads="1"/>
          </p:cNvSpPr>
          <p:nvPr/>
        </p:nvSpPr>
        <p:spPr bwMode="auto">
          <a:xfrm>
            <a:off x="5823293" y="2200668"/>
            <a:ext cx="3249896" cy="684148"/>
          </a:xfrm>
          <a:prstGeom prst="rightArrow">
            <a:avLst>
              <a:gd name="adj1" fmla="val 50000"/>
              <a:gd name="adj2" fmla="val 49952"/>
            </a:avLst>
          </a:prstGeom>
          <a:solidFill>
            <a:srgbClr val="0066FF"/>
          </a:solidFill>
          <a:ln w="9525" algn="ctr">
            <a:solidFill>
              <a:schemeClr val="tx1"/>
            </a:solidFill>
            <a:round/>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de-CH" altLang="de-DE" sz="1400" b="1" dirty="0">
                <a:solidFill>
                  <a:schemeClr val="bg1"/>
                </a:solidFill>
              </a:rPr>
              <a:t>Berufslehre 2, 3, oder 4 Jahre</a:t>
            </a:r>
          </a:p>
        </p:txBody>
      </p:sp>
      <p:sp>
        <p:nvSpPr>
          <p:cNvPr id="9" name="Abgerundete rechteckige Legende 8"/>
          <p:cNvSpPr/>
          <p:nvPr/>
        </p:nvSpPr>
        <p:spPr bwMode="auto">
          <a:xfrm>
            <a:off x="539552" y="3418162"/>
            <a:ext cx="1733185" cy="1060026"/>
          </a:xfrm>
          <a:prstGeom prst="wedgeRoundRectCallout">
            <a:avLst>
              <a:gd name="adj1" fmla="val -9911"/>
              <a:gd name="adj2" fmla="val -119869"/>
              <a:gd name="adj3" fmla="val 16667"/>
            </a:avLst>
          </a:prstGeom>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a:lstStyle/>
          <a:p>
            <a:pPr>
              <a:defRPr/>
            </a:pPr>
            <a:r>
              <a:rPr lang="de-CH" sz="1200" dirty="0">
                <a:solidFill>
                  <a:schemeClr val="bg2">
                    <a:lumMod val="60000"/>
                    <a:lumOff val="40000"/>
                  </a:schemeClr>
                </a:solidFill>
              </a:rPr>
              <a:t>Abklärungen </a:t>
            </a:r>
          </a:p>
          <a:p>
            <a:pPr>
              <a:defRPr/>
            </a:pPr>
            <a:r>
              <a:rPr lang="de-CH" sz="1200" dirty="0">
                <a:solidFill>
                  <a:schemeClr val="bg2">
                    <a:lumMod val="60000"/>
                    <a:lumOff val="40000"/>
                  </a:schemeClr>
                </a:solidFill>
              </a:rPr>
              <a:t>über eigene Fähigkeiten:</a:t>
            </a:r>
          </a:p>
          <a:p>
            <a:pPr marL="285750" indent="-285750">
              <a:buFont typeface="Arial" pitchFamily="34" charset="0"/>
              <a:buChar char="•"/>
              <a:defRPr/>
            </a:pPr>
            <a:r>
              <a:rPr lang="de-CH" sz="1200" dirty="0">
                <a:solidFill>
                  <a:schemeClr val="bg2">
                    <a:lumMod val="60000"/>
                    <a:lumOff val="40000"/>
                  </a:schemeClr>
                </a:solidFill>
              </a:rPr>
              <a:t>Was kann ich?</a:t>
            </a:r>
          </a:p>
          <a:p>
            <a:pPr marL="285750" indent="-285750">
              <a:buFont typeface="Arial" pitchFamily="34" charset="0"/>
              <a:buChar char="•"/>
              <a:defRPr/>
            </a:pPr>
            <a:r>
              <a:rPr lang="de-CH" sz="1200" dirty="0">
                <a:solidFill>
                  <a:schemeClr val="bg2">
                    <a:lumMod val="60000"/>
                    <a:lumOff val="40000"/>
                  </a:schemeClr>
                </a:solidFill>
              </a:rPr>
              <a:t>Was will ich?</a:t>
            </a:r>
          </a:p>
        </p:txBody>
      </p:sp>
      <p:sp>
        <p:nvSpPr>
          <p:cNvPr id="10" name="Abgerundete rechteckige Legende 9"/>
          <p:cNvSpPr/>
          <p:nvPr/>
        </p:nvSpPr>
        <p:spPr bwMode="auto">
          <a:xfrm>
            <a:off x="2351942" y="4413678"/>
            <a:ext cx="1962234" cy="1756208"/>
          </a:xfrm>
          <a:prstGeom prst="wedgeRoundRectCallout">
            <a:avLst>
              <a:gd name="adj1" fmla="val -5587"/>
              <a:gd name="adj2" fmla="val -149174"/>
              <a:gd name="adj3" fmla="val 16667"/>
            </a:avLst>
          </a:prstGeom>
          <a:gradFill flip="none" rotWithShape="1">
            <a:gsLst>
              <a:gs pos="68000">
                <a:srgbClr val="BCDFE2"/>
              </a:gs>
              <a:gs pos="0">
                <a:schemeClr val="accent5">
                  <a:lumMod val="75000"/>
                  <a:lumOff val="25000"/>
                </a:schemeClr>
              </a:gs>
              <a:gs pos="74000">
                <a:schemeClr val="accent5">
                  <a:lumMod val="95000"/>
                  <a:lumOff val="5000"/>
                </a:schemeClr>
              </a:gs>
              <a:gs pos="100000">
                <a:schemeClr val="accent5">
                  <a:lumMod val="60000"/>
                </a:schemeClr>
              </a:gs>
            </a:gsLst>
            <a:lin ang="16200000" scaled="1"/>
            <a:tileRect/>
          </a:gradFill>
          <a:ln w="9525" cap="flat" cmpd="sng" algn="ctr">
            <a:solidFill>
              <a:schemeClr val="tx1"/>
            </a:solidFill>
            <a:prstDash val="solid"/>
            <a:round/>
            <a:headEnd type="none" w="med" len="med"/>
            <a:tailEnd type="none" w="med" len="med"/>
          </a:ln>
          <a:effectLst>
            <a:softEdge rad="482600"/>
          </a:effectLst>
          <a:scene3d>
            <a:camera prst="orthographicFront"/>
            <a:lightRig rig="brightRoom" dir="t"/>
          </a:scene3d>
          <a:sp3d contourW="12700">
            <a:contourClr>
              <a:schemeClr val="accent5">
                <a:lumMod val="75000"/>
              </a:schemeClr>
            </a:contourClr>
          </a:sp3d>
        </p:spPr>
        <p:txBody>
          <a:bodyPr/>
          <a:lstStyle/>
          <a:p>
            <a:pPr>
              <a:defRPr/>
            </a:pPr>
            <a:r>
              <a:rPr lang="de-CH" sz="1400" b="1" dirty="0"/>
              <a:t>Berufswelt erkunden:</a:t>
            </a:r>
          </a:p>
          <a:p>
            <a:pPr marL="285750" indent="-285750">
              <a:buFont typeface="Arial" pitchFamily="34" charset="0"/>
              <a:buChar char="•"/>
              <a:defRPr/>
            </a:pPr>
            <a:r>
              <a:rPr lang="de-CH" sz="1400" b="1" dirty="0"/>
              <a:t>Infotage</a:t>
            </a:r>
          </a:p>
          <a:p>
            <a:pPr marL="285750" indent="-285750">
              <a:buFont typeface="Arial" pitchFamily="34" charset="0"/>
              <a:buChar char="•"/>
              <a:defRPr/>
            </a:pPr>
            <a:r>
              <a:rPr lang="de-CH" sz="1400" b="1" dirty="0"/>
              <a:t>Berufs-messen</a:t>
            </a:r>
          </a:p>
          <a:p>
            <a:pPr marL="285750" indent="-285750">
              <a:buFont typeface="Arial" pitchFamily="34" charset="0"/>
              <a:buChar char="•"/>
              <a:defRPr/>
            </a:pPr>
            <a:r>
              <a:rPr lang="de-CH" sz="1400" b="1" dirty="0"/>
              <a:t>Schnupper-lehren</a:t>
            </a:r>
          </a:p>
        </p:txBody>
      </p:sp>
      <p:sp>
        <p:nvSpPr>
          <p:cNvPr id="11" name="Abgerundete rechteckige Legende 10"/>
          <p:cNvSpPr/>
          <p:nvPr/>
        </p:nvSpPr>
        <p:spPr bwMode="auto">
          <a:xfrm>
            <a:off x="3558717" y="3492675"/>
            <a:ext cx="2525451" cy="684148"/>
          </a:xfrm>
          <a:prstGeom prst="wedgeRoundRectCallout">
            <a:avLst>
              <a:gd name="adj1" fmla="val -11434"/>
              <a:gd name="adj2" fmla="val -158505"/>
              <a:gd name="adj3" fmla="val 16667"/>
            </a:avLst>
          </a:prstGeom>
          <a:gradFill>
            <a:gsLst>
              <a:gs pos="0">
                <a:schemeClr val="accent1">
                  <a:lumMod val="50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a:lstStyle/>
          <a:p>
            <a:pPr>
              <a:defRPr/>
            </a:pPr>
            <a:r>
              <a:rPr lang="de-CH" sz="2000" dirty="0">
                <a:solidFill>
                  <a:schemeClr val="accent3">
                    <a:lumMod val="65000"/>
                  </a:schemeClr>
                </a:solidFill>
              </a:rPr>
              <a:t>Bewerbungen</a:t>
            </a:r>
          </a:p>
          <a:p>
            <a:pPr>
              <a:defRPr/>
            </a:pPr>
            <a:endParaRPr lang="de-CH" dirty="0">
              <a:solidFill>
                <a:srgbClr val="C00000"/>
              </a:solidFill>
            </a:endParaRPr>
          </a:p>
        </p:txBody>
      </p:sp>
      <p:sp>
        <p:nvSpPr>
          <p:cNvPr id="12" name="Abgerundetes Rechteck 11"/>
          <p:cNvSpPr>
            <a:spLocks noChangeArrowheads="1"/>
          </p:cNvSpPr>
          <p:nvPr/>
        </p:nvSpPr>
        <p:spPr bwMode="auto">
          <a:xfrm>
            <a:off x="539552" y="1412775"/>
            <a:ext cx="8595265" cy="635453"/>
          </a:xfrm>
          <a:prstGeom prst="roundRect">
            <a:avLst>
              <a:gd name="adj" fmla="val 16667"/>
            </a:avLst>
          </a:prstGeom>
          <a:solidFill>
            <a:schemeClr val="accent1">
              <a:lumMod val="90000"/>
            </a:schemeClr>
          </a:solidFill>
          <a:ln w="9525" algn="ctr">
            <a:solidFill>
              <a:schemeClr val="tx1"/>
            </a:solidFill>
            <a:round/>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de-CH" altLang="de-DE" sz="2800" b="1">
                <a:solidFill>
                  <a:schemeClr val="bg1"/>
                </a:solidFill>
              </a:rPr>
              <a:t>Zeitplan</a:t>
            </a:r>
          </a:p>
        </p:txBody>
      </p:sp>
      <p:sp>
        <p:nvSpPr>
          <p:cNvPr id="13" name="Abgerundete rechteckige Legende 12"/>
          <p:cNvSpPr/>
          <p:nvPr/>
        </p:nvSpPr>
        <p:spPr bwMode="auto">
          <a:xfrm>
            <a:off x="6442275" y="3717032"/>
            <a:ext cx="2627784" cy="894655"/>
          </a:xfrm>
          <a:prstGeom prst="wedgeRoundRectCallout">
            <a:avLst>
              <a:gd name="adj1" fmla="val -13868"/>
              <a:gd name="adj2" fmla="val -162646"/>
              <a:gd name="adj3" fmla="val 16667"/>
            </a:avLst>
          </a:prstGeom>
          <a:gradFill>
            <a:gsLst>
              <a:gs pos="0">
                <a:schemeClr val="accent6">
                  <a:lumMod val="7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a:lstStyle/>
          <a:p>
            <a:pPr marL="342900" indent="-342900">
              <a:buFont typeface="Arial" pitchFamily="34" charset="0"/>
              <a:buChar char="•"/>
              <a:defRPr/>
            </a:pPr>
            <a:r>
              <a:rPr lang="de-CH" sz="1400" dirty="0">
                <a:solidFill>
                  <a:schemeClr val="accent2"/>
                </a:solidFill>
              </a:rPr>
              <a:t>Betrieb</a:t>
            </a:r>
          </a:p>
          <a:p>
            <a:pPr marL="342900" indent="-342900">
              <a:buFont typeface="Arial" pitchFamily="34" charset="0"/>
              <a:buChar char="•"/>
              <a:defRPr/>
            </a:pPr>
            <a:r>
              <a:rPr lang="de-CH" sz="1400" dirty="0">
                <a:solidFill>
                  <a:schemeClr val="accent2"/>
                </a:solidFill>
              </a:rPr>
              <a:t>Schule</a:t>
            </a:r>
          </a:p>
          <a:p>
            <a:pPr marL="342900" indent="-342900">
              <a:buFont typeface="Arial" pitchFamily="34" charset="0"/>
              <a:buChar char="•"/>
              <a:defRPr/>
            </a:pPr>
            <a:r>
              <a:rPr lang="de-CH" sz="1400" dirty="0">
                <a:solidFill>
                  <a:schemeClr val="accent2"/>
                </a:solidFill>
              </a:rPr>
              <a:t>Überbetriebliche Kurse</a:t>
            </a:r>
          </a:p>
        </p:txBody>
      </p:sp>
      <p:sp>
        <p:nvSpPr>
          <p:cNvPr id="2" name="Textfeld 1"/>
          <p:cNvSpPr txBox="1"/>
          <p:nvPr/>
        </p:nvSpPr>
        <p:spPr>
          <a:xfrm rot="20055113">
            <a:off x="3959625" y="4748124"/>
            <a:ext cx="2670510" cy="584775"/>
          </a:xfrm>
          <a:prstGeom prst="rect">
            <a:avLst/>
          </a:prstGeom>
          <a:solidFill>
            <a:srgbClr val="00B050"/>
          </a:solidFill>
          <a:scene3d>
            <a:camera prst="orthographicFront"/>
            <a:lightRig rig="threePt" dir="t"/>
          </a:scene3d>
          <a:sp3d>
            <a:bevelB w="139700" prst="cross"/>
          </a:sp3d>
        </p:spPr>
        <p:txBody>
          <a:bodyPr wrap="square" rtlCol="0">
            <a:spAutoFit/>
          </a:bodyPr>
          <a:lstStyle/>
          <a:p>
            <a:r>
              <a:rPr lang="de-CH" sz="1600" dirty="0" err="1"/>
              <a:t>lena</a:t>
            </a:r>
            <a:r>
              <a:rPr lang="de-CH" sz="1600" dirty="0"/>
              <a:t> oder </a:t>
            </a:r>
            <a:r>
              <a:rPr lang="de-CH" sz="1600" dirty="0" err="1"/>
              <a:t>lefi</a:t>
            </a:r>
            <a:endParaRPr lang="de-CH" sz="1600" dirty="0"/>
          </a:p>
          <a:p>
            <a:r>
              <a:rPr lang="de-CH" sz="1600" dirty="0"/>
              <a:t>www.berufsberatung.ch</a:t>
            </a: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3376">
            <a:off x="5758566" y="5065691"/>
            <a:ext cx="1779240" cy="945221"/>
          </a:xfrm>
          <a:prstGeom prst="rect">
            <a:avLst/>
          </a:prstGeom>
        </p:spPr>
      </p:pic>
    </p:spTree>
    <p:extLst>
      <p:ext uri="{BB962C8B-B14F-4D97-AF65-F5344CB8AC3E}">
        <p14:creationId xmlns:p14="http://schemas.microsoft.com/office/powerpoint/2010/main" val="2287181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412776"/>
            <a:ext cx="8137525" cy="830997"/>
          </a:xfrm>
          <a:prstGeom prst="rect">
            <a:avLst/>
          </a:prstGeom>
          <a:solidFill>
            <a:schemeClr val="accent6">
              <a:lumMod val="20000"/>
              <a:lumOff val="80000"/>
            </a:schemeClr>
          </a:solidFill>
        </p:spPr>
        <p:txBody>
          <a:bodyPr>
            <a:spAutoFit/>
          </a:bodyPr>
          <a:lstStyle/>
          <a:p>
            <a:pPr algn="ctr">
              <a:defRPr/>
            </a:pPr>
            <a:r>
              <a:rPr lang="de-CH" sz="2400" b="1" dirty="0" err="1"/>
              <a:t>Commitment</a:t>
            </a:r>
            <a:r>
              <a:rPr lang="de-CH" sz="2400" b="1" dirty="0"/>
              <a:t> zu Berufswahlprozess und Lehrstellenbesetzung</a:t>
            </a:r>
          </a:p>
        </p:txBody>
      </p:sp>
      <p:sp>
        <p:nvSpPr>
          <p:cNvPr id="7" name="Textfeld 3"/>
          <p:cNvSpPr txBox="1">
            <a:spLocks noChangeArrowheads="1"/>
          </p:cNvSpPr>
          <p:nvPr/>
        </p:nvSpPr>
        <p:spPr bwMode="auto">
          <a:xfrm>
            <a:off x="395537" y="2604914"/>
            <a:ext cx="8137524"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800100" lvl="1" indent="-342900">
              <a:buFont typeface="Arial" panose="020B0604020202020204" pitchFamily="34" charset="0"/>
              <a:buChar char="•"/>
            </a:pPr>
            <a:r>
              <a:rPr lang="de-CH" dirty="0"/>
              <a:t>Offene Lehrstellen werden frühestens im August des Jahres vor Lehrbeginn zur Bewerbung ausgeschrieben.</a:t>
            </a:r>
          </a:p>
          <a:p>
            <a:pPr marL="800100" lvl="1" indent="-342900">
              <a:buFont typeface="Arial" panose="020B0604020202020204" pitchFamily="34" charset="0"/>
              <a:buChar char="•"/>
            </a:pPr>
            <a:endParaRPr lang="de-CH" dirty="0"/>
          </a:p>
          <a:p>
            <a:pPr marL="800100" lvl="1" indent="-342900">
              <a:buFont typeface="Arial" panose="020B0604020202020204" pitchFamily="34" charset="0"/>
              <a:buChar char="•"/>
            </a:pPr>
            <a:r>
              <a:rPr lang="de-CH" dirty="0"/>
              <a:t>Lehrverträge werden frühestens ein Jahr vor Lehrbeginn abgeschlossen. </a:t>
            </a:r>
          </a:p>
          <a:p>
            <a:pPr marL="457200" lvl="1" indent="0"/>
            <a:endParaRPr lang="de-CH" dirty="0"/>
          </a:p>
          <a:p>
            <a:pPr marL="800100" lvl="1" indent="-342900">
              <a:buFont typeface="Arial" panose="020B0604020202020204" pitchFamily="34" charset="0"/>
              <a:buChar char="•"/>
            </a:pPr>
            <a:r>
              <a:rPr lang="de-CH" dirty="0"/>
              <a:t>Lehrverträge werden frühestens im September des Jahres vor Lehrbeginn genehmigt.</a:t>
            </a:r>
          </a:p>
          <a:p>
            <a:pPr marL="800100" lvl="1" indent="-342900">
              <a:buFont typeface="Arial" panose="020B0604020202020204" pitchFamily="34" charset="0"/>
              <a:buChar char="•"/>
            </a:pPr>
            <a:endParaRPr lang="de-CH" altLang="de-DE" dirty="0"/>
          </a:p>
          <a:p>
            <a:pPr marL="800100" lvl="1" indent="-342900">
              <a:buFont typeface="Arial" panose="020B0604020202020204" pitchFamily="34" charset="0"/>
              <a:buChar char="•"/>
            </a:pPr>
            <a:endParaRPr lang="de-CH" altLang="de-DE" dirty="0"/>
          </a:p>
          <a:p>
            <a:pPr marL="457200" lvl="1" indent="0"/>
            <a:r>
              <a:rPr lang="de-CH" altLang="de-DE" sz="1100" dirty="0"/>
              <a:t>Schweizerischer Arbeitgeberverband, Schweizerischer Gewerbeverband, Schweizerischer Gewerkschaftsbund, Schweizerische Berufsbildungsämter-Konferenz, Staatssekretariat für Bildung, Forschung und Innovation</a:t>
            </a:r>
          </a:p>
        </p:txBody>
      </p:sp>
    </p:spTree>
    <p:extLst>
      <p:ext uri="{BB962C8B-B14F-4D97-AF65-F5344CB8AC3E}">
        <p14:creationId xmlns:p14="http://schemas.microsoft.com/office/powerpoint/2010/main" val="1249095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9512" y="1196752"/>
            <a:ext cx="4190571" cy="461665"/>
          </a:xfrm>
          <a:prstGeom prst="rect">
            <a:avLst/>
          </a:prstGeom>
        </p:spPr>
        <p:txBody>
          <a:bodyPr wrap="none">
            <a:spAutoFit/>
          </a:bodyPr>
          <a:lstStyle/>
          <a:p>
            <a:r>
              <a:rPr lang="de-CH" altLang="de-DE" dirty="0">
                <a:cs typeface="Times New Roman" panose="02020603050405020304" pitchFamily="18" charset="0"/>
              </a:rPr>
              <a:t>Auf was achten die Betriebe?</a:t>
            </a:r>
            <a:endParaRPr lang="de-CH" dirty="0"/>
          </a:p>
        </p:txBody>
      </p:sp>
      <p:pic>
        <p:nvPicPr>
          <p:cNvPr id="5" name="Grafik 4">
            <a:extLst>
              <a:ext uri="{FF2B5EF4-FFF2-40B4-BE49-F238E27FC236}">
                <a16:creationId xmlns:a16="http://schemas.microsoft.com/office/drawing/2014/main" id="{45C39239-5EC9-46BD-8103-4E8E0E611750}"/>
              </a:ext>
            </a:extLst>
          </p:cNvPr>
          <p:cNvPicPr>
            <a:picLocks noChangeAspect="1"/>
          </p:cNvPicPr>
          <p:nvPr/>
        </p:nvPicPr>
        <p:blipFill>
          <a:blip r:embed="rId3"/>
          <a:stretch>
            <a:fillRect/>
          </a:stretch>
        </p:blipFill>
        <p:spPr>
          <a:xfrm>
            <a:off x="323527" y="1772816"/>
            <a:ext cx="6217441" cy="388843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31631E81-8F39-4ED9-8325-969194DEDCA4}"/>
                  </a:ext>
                </a:extLst>
              </p14:cNvPr>
              <p14:cNvContentPartPr/>
              <p14:nvPr/>
            </p14:nvContentPartPr>
            <p14:xfrm>
              <a:off x="1356512" y="1868875"/>
              <a:ext cx="1276560" cy="53640"/>
            </p14:xfrm>
          </p:contentPart>
        </mc:Choice>
        <mc:Fallback xmlns="">
          <p:pic>
            <p:nvPicPr>
              <p:cNvPr id="6" name="Freihand 5">
                <a:extLst>
                  <a:ext uri="{FF2B5EF4-FFF2-40B4-BE49-F238E27FC236}">
                    <a16:creationId xmlns:a16="http://schemas.microsoft.com/office/drawing/2014/main" id="{31631E81-8F39-4ED9-8325-969194DEDCA4}"/>
                  </a:ext>
                </a:extLst>
              </p:cNvPr>
              <p:cNvPicPr/>
              <p:nvPr/>
            </p:nvPicPr>
            <p:blipFill>
              <a:blip r:embed="rId5"/>
              <a:stretch>
                <a:fillRect/>
              </a:stretch>
            </p:blipFill>
            <p:spPr>
              <a:xfrm>
                <a:off x="1284512" y="1724875"/>
                <a:ext cx="14202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D1F7D050-5B58-4D56-9292-FFF02F32E882}"/>
                  </a:ext>
                </a:extLst>
              </p14:cNvPr>
              <p14:cNvContentPartPr/>
              <p14:nvPr/>
            </p14:nvContentPartPr>
            <p14:xfrm>
              <a:off x="2883992" y="2790115"/>
              <a:ext cx="723600" cy="24840"/>
            </p14:xfrm>
          </p:contentPart>
        </mc:Choice>
        <mc:Fallback xmlns="">
          <p:pic>
            <p:nvPicPr>
              <p:cNvPr id="8" name="Freihand 7">
                <a:extLst>
                  <a:ext uri="{FF2B5EF4-FFF2-40B4-BE49-F238E27FC236}">
                    <a16:creationId xmlns:a16="http://schemas.microsoft.com/office/drawing/2014/main" id="{D1F7D050-5B58-4D56-9292-FFF02F32E882}"/>
                  </a:ext>
                </a:extLst>
              </p:cNvPr>
              <p:cNvPicPr/>
              <p:nvPr/>
            </p:nvPicPr>
            <p:blipFill>
              <a:blip r:embed="rId7"/>
              <a:stretch>
                <a:fillRect/>
              </a:stretch>
            </p:blipFill>
            <p:spPr>
              <a:xfrm>
                <a:off x="2847992" y="2718115"/>
                <a:ext cx="795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829D719F-3129-495D-8332-7F9598F1F289}"/>
                  </a:ext>
                </a:extLst>
              </p14:cNvPr>
              <p14:cNvContentPartPr/>
              <p14:nvPr/>
            </p14:nvContentPartPr>
            <p14:xfrm>
              <a:off x="2883992" y="2947075"/>
              <a:ext cx="753840" cy="47880"/>
            </p14:xfrm>
          </p:contentPart>
        </mc:Choice>
        <mc:Fallback xmlns="">
          <p:pic>
            <p:nvPicPr>
              <p:cNvPr id="9" name="Freihand 8">
                <a:extLst>
                  <a:ext uri="{FF2B5EF4-FFF2-40B4-BE49-F238E27FC236}">
                    <a16:creationId xmlns:a16="http://schemas.microsoft.com/office/drawing/2014/main" id="{829D719F-3129-495D-8332-7F9598F1F289}"/>
                  </a:ext>
                </a:extLst>
              </p:cNvPr>
              <p:cNvPicPr/>
              <p:nvPr/>
            </p:nvPicPr>
            <p:blipFill>
              <a:blip r:embed="rId9"/>
              <a:stretch>
                <a:fillRect/>
              </a:stretch>
            </p:blipFill>
            <p:spPr>
              <a:xfrm>
                <a:off x="2847992" y="2875075"/>
                <a:ext cx="825480" cy="191520"/>
              </a:xfrm>
              <a:prstGeom prst="rect">
                <a:avLst/>
              </a:prstGeom>
            </p:spPr>
          </p:pic>
        </mc:Fallback>
      </mc:AlternateContent>
      <p:pic>
        <p:nvPicPr>
          <p:cNvPr id="3" name="Grafik 2" descr="Lesende Comic-Biene">
            <a:extLst>
              <a:ext uri="{FF2B5EF4-FFF2-40B4-BE49-F238E27FC236}">
                <a16:creationId xmlns:a16="http://schemas.microsoft.com/office/drawing/2014/main" id="{D079E990-10D7-49B8-9955-F443CE6A6A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6410" y="990600"/>
            <a:ext cx="3667125" cy="4876800"/>
          </a:xfrm>
          <a:prstGeom prst="rect">
            <a:avLst/>
          </a:prstGeom>
        </p:spPr>
      </p:pic>
    </p:spTree>
    <p:extLst>
      <p:ext uri="{BB962C8B-B14F-4D97-AF65-F5344CB8AC3E}">
        <p14:creationId xmlns:p14="http://schemas.microsoft.com/office/powerpoint/2010/main" val="407621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9512" y="1196752"/>
            <a:ext cx="5715026" cy="461665"/>
          </a:xfrm>
          <a:prstGeom prst="rect">
            <a:avLst/>
          </a:prstGeom>
        </p:spPr>
        <p:txBody>
          <a:bodyPr wrap="none">
            <a:spAutoFit/>
          </a:bodyPr>
          <a:lstStyle/>
          <a:p>
            <a:r>
              <a:rPr lang="de-CH" altLang="de-DE" dirty="0">
                <a:cs typeface="Times New Roman" panose="02020603050405020304" pitchFamily="18" charset="0"/>
              </a:rPr>
              <a:t>Auf was achten die Betriebe besonders?</a:t>
            </a:r>
            <a:endParaRPr lang="de-CH" dirty="0"/>
          </a:p>
        </p:txBody>
      </p:sp>
      <p:pic>
        <p:nvPicPr>
          <p:cNvPr id="8" name="Grafik 7">
            <a:extLst>
              <a:ext uri="{FF2B5EF4-FFF2-40B4-BE49-F238E27FC236}">
                <a16:creationId xmlns:a16="http://schemas.microsoft.com/office/drawing/2014/main" id="{9DC87A88-6378-4D59-A9CA-06A87E1869AF}"/>
              </a:ext>
            </a:extLst>
          </p:cNvPr>
          <p:cNvPicPr>
            <a:picLocks noChangeAspect="1"/>
          </p:cNvPicPr>
          <p:nvPr/>
        </p:nvPicPr>
        <p:blipFill>
          <a:blip r:embed="rId2"/>
          <a:stretch>
            <a:fillRect/>
          </a:stretch>
        </p:blipFill>
        <p:spPr>
          <a:xfrm>
            <a:off x="497893" y="1747679"/>
            <a:ext cx="6930587" cy="3040361"/>
          </a:xfrm>
          <a:prstGeom prst="rect">
            <a:avLst/>
          </a:prstGeom>
        </p:spPr>
      </p:pic>
      <p:pic>
        <p:nvPicPr>
          <p:cNvPr id="9" name="Grafik 8">
            <a:extLst>
              <a:ext uri="{FF2B5EF4-FFF2-40B4-BE49-F238E27FC236}">
                <a16:creationId xmlns:a16="http://schemas.microsoft.com/office/drawing/2014/main" id="{27CF5D5C-D5F7-48B6-A79D-F9D7610577C5}"/>
              </a:ext>
            </a:extLst>
          </p:cNvPr>
          <p:cNvPicPr>
            <a:picLocks noChangeAspect="1"/>
          </p:cNvPicPr>
          <p:nvPr/>
        </p:nvPicPr>
        <p:blipFill>
          <a:blip r:embed="rId3"/>
          <a:stretch>
            <a:fillRect/>
          </a:stretch>
        </p:blipFill>
        <p:spPr>
          <a:xfrm>
            <a:off x="514265" y="4857731"/>
            <a:ext cx="5877445" cy="837822"/>
          </a:xfrm>
          <a:prstGeom prst="rect">
            <a:avLst/>
          </a:prstGeom>
        </p:spPr>
      </p:pic>
      <p:pic>
        <p:nvPicPr>
          <p:cNvPr id="11" name="Grafik 10" descr="Well Biene">
            <a:extLst>
              <a:ext uri="{FF2B5EF4-FFF2-40B4-BE49-F238E27FC236}">
                <a16:creationId xmlns:a16="http://schemas.microsoft.com/office/drawing/2014/main" id="{6CB4348F-D938-4733-AD92-2C61022D4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484784"/>
            <a:ext cx="3140968" cy="3140968"/>
          </a:xfrm>
          <a:prstGeom prst="rect">
            <a:avLst/>
          </a:prstGeom>
        </p:spPr>
      </p:pic>
    </p:spTree>
    <p:extLst>
      <p:ext uri="{BB962C8B-B14F-4D97-AF65-F5344CB8AC3E}">
        <p14:creationId xmlns:p14="http://schemas.microsoft.com/office/powerpoint/2010/main" val="133933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1268760"/>
            <a:ext cx="1519968" cy="461665"/>
          </a:xfrm>
          <a:prstGeom prst="rect">
            <a:avLst/>
          </a:prstGeom>
        </p:spPr>
        <p:txBody>
          <a:bodyPr wrap="none">
            <a:spAutoFit/>
          </a:bodyPr>
          <a:lstStyle/>
          <a:p>
            <a:r>
              <a:rPr lang="de-CH" altLang="de-DE" dirty="0">
                <a:cs typeface="Times New Roman" panose="02020603050405020304" pitchFamily="18" charset="0"/>
              </a:rPr>
              <a:t>Check S2</a:t>
            </a:r>
            <a:endParaRPr lang="de-CH" dirty="0"/>
          </a:p>
        </p:txBody>
      </p:sp>
      <p:pic>
        <p:nvPicPr>
          <p:cNvPr id="12" name="Grafik 11"/>
          <p:cNvPicPr>
            <a:picLocks noChangeAspect="1"/>
          </p:cNvPicPr>
          <p:nvPr/>
        </p:nvPicPr>
        <p:blipFill>
          <a:blip r:embed="rId2"/>
          <a:stretch>
            <a:fillRect/>
          </a:stretch>
        </p:blipFill>
        <p:spPr>
          <a:xfrm>
            <a:off x="611560" y="1925985"/>
            <a:ext cx="3891907" cy="3861048"/>
          </a:xfrm>
          <a:prstGeom prst="rect">
            <a:avLst/>
          </a:prstGeom>
          <a:noFill/>
          <a:ln w="19050">
            <a:solidFill>
              <a:schemeClr val="tx1"/>
            </a:solidFill>
            <a:miter lim="800000"/>
            <a:headEnd/>
            <a:tailEnd/>
          </a:ln>
          <a:effectLst/>
        </p:spPr>
      </p:pic>
      <p:pic>
        <p:nvPicPr>
          <p:cNvPr id="13" name="Grafik 12"/>
          <p:cNvPicPr>
            <a:picLocks noChangeAspect="1"/>
          </p:cNvPicPr>
          <p:nvPr/>
        </p:nvPicPr>
        <p:blipFill>
          <a:blip r:embed="rId3"/>
          <a:stretch>
            <a:fillRect/>
          </a:stretch>
        </p:blipFill>
        <p:spPr>
          <a:xfrm>
            <a:off x="4644008" y="2321011"/>
            <a:ext cx="3888432" cy="987915"/>
          </a:xfrm>
          <a:prstGeom prst="rect">
            <a:avLst/>
          </a:prstGeom>
        </p:spPr>
      </p:pic>
      <p:sp>
        <p:nvSpPr>
          <p:cNvPr id="14" name="Nach oben gekrümmter Pfeil 13"/>
          <p:cNvSpPr/>
          <p:nvPr/>
        </p:nvSpPr>
        <p:spPr bwMode="auto">
          <a:xfrm>
            <a:off x="2123728" y="3306424"/>
            <a:ext cx="4572980" cy="1289725"/>
          </a:xfrm>
          <a:prstGeom prst="curvedUpArrow">
            <a:avLst>
              <a:gd name="adj1" fmla="val 25000"/>
              <a:gd name="adj2" fmla="val 48992"/>
              <a:gd name="adj3" fmla="val 36449"/>
            </a:avLst>
          </a:prstGeom>
          <a:solidFill>
            <a:srgbClr val="FFFFFF">
              <a:alpha val="46000"/>
            </a:srgb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5" name="Ellipse 14"/>
          <p:cNvSpPr/>
          <p:nvPr/>
        </p:nvSpPr>
        <p:spPr>
          <a:xfrm>
            <a:off x="1960852" y="2651602"/>
            <a:ext cx="648072" cy="648072"/>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8457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611560" y="1268760"/>
            <a:ext cx="1519968" cy="461665"/>
          </a:xfrm>
          <a:prstGeom prst="rect">
            <a:avLst/>
          </a:prstGeom>
        </p:spPr>
        <p:txBody>
          <a:bodyPr wrap="none">
            <a:spAutoFit/>
          </a:bodyPr>
          <a:lstStyle/>
          <a:p>
            <a:r>
              <a:rPr lang="de-CH" altLang="de-DE" dirty="0">
                <a:cs typeface="Times New Roman" panose="02020603050405020304" pitchFamily="18" charset="0"/>
              </a:rPr>
              <a:t>Check S2</a:t>
            </a:r>
            <a:endParaRPr lang="de-CH"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844824"/>
            <a:ext cx="7642625" cy="4131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feld 3">
            <a:extLst>
              <a:ext uri="{FF2B5EF4-FFF2-40B4-BE49-F238E27FC236}">
                <a16:creationId xmlns:a16="http://schemas.microsoft.com/office/drawing/2014/main" id="{721FB26B-C221-4F25-A49E-6107C721919D}"/>
              </a:ext>
            </a:extLst>
          </p:cNvPr>
          <p:cNvSpPr txBox="1"/>
          <p:nvPr/>
        </p:nvSpPr>
        <p:spPr>
          <a:xfrm>
            <a:off x="2077060" y="2752760"/>
            <a:ext cx="5735300" cy="2308324"/>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gradFill>
        </p:spPr>
        <p:txBody>
          <a:bodyPr wrap="square" rtlCol="0">
            <a:spAutoFit/>
          </a:bodyPr>
          <a:lstStyle/>
          <a:p>
            <a:r>
              <a:rPr lang="de-CH" b="1" dirty="0"/>
              <a:t>Erkenntnis:</a:t>
            </a:r>
          </a:p>
          <a:p>
            <a:r>
              <a:rPr lang="de-CH" dirty="0"/>
              <a:t>Der Mensch steht im Mittelpunkt.</a:t>
            </a:r>
          </a:p>
          <a:p>
            <a:r>
              <a:rPr lang="de-CH" dirty="0"/>
              <a:t>Die Noten müssen zum Beruf passen. </a:t>
            </a:r>
          </a:p>
          <a:p>
            <a:r>
              <a:rPr lang="de-CH" dirty="0"/>
              <a:t>Die Bildungsverordnung gibt die Anforderung vor.</a:t>
            </a:r>
          </a:p>
          <a:p>
            <a:endParaRPr lang="de-CH" dirty="0"/>
          </a:p>
        </p:txBody>
      </p:sp>
    </p:spTree>
    <p:extLst>
      <p:ext uri="{BB962C8B-B14F-4D97-AF65-F5344CB8AC3E}">
        <p14:creationId xmlns:p14="http://schemas.microsoft.com/office/powerpoint/2010/main" val="3438006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1268760"/>
            <a:ext cx="6454652" cy="830997"/>
          </a:xfrm>
          <a:prstGeom prst="rect">
            <a:avLst/>
          </a:prstGeom>
        </p:spPr>
        <p:txBody>
          <a:bodyPr wrap="none">
            <a:spAutoFit/>
          </a:bodyPr>
          <a:lstStyle/>
          <a:p>
            <a:r>
              <a:rPr lang="de-CH" altLang="de-DE" dirty="0">
                <a:cs typeface="Times New Roman" panose="02020603050405020304" pitchFamily="18" charset="0"/>
              </a:rPr>
              <a:t>Von der Schule in die berufliche Grundbildung</a:t>
            </a:r>
          </a:p>
          <a:p>
            <a:r>
              <a:rPr lang="de-CH" dirty="0">
                <a:cs typeface="Times New Roman" panose="02020603050405020304" pitchFamily="18" charset="0"/>
              </a:rPr>
              <a:t>5 Tipps</a:t>
            </a:r>
            <a:endParaRPr lang="de-CH" dirty="0"/>
          </a:p>
        </p:txBody>
      </p:sp>
      <p:sp>
        <p:nvSpPr>
          <p:cNvPr id="5" name="Rechteck 4"/>
          <p:cNvSpPr>
            <a:spLocks noChangeArrowheads="1"/>
          </p:cNvSpPr>
          <p:nvPr/>
        </p:nvSpPr>
        <p:spPr bwMode="auto">
          <a:xfrm>
            <a:off x="660872" y="3140968"/>
            <a:ext cx="2452916"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de-CH" altLang="de-DE" b="1" dirty="0">
                <a:latin typeface="Calibri Light" panose="020F0302020204030204" pitchFamily="34" charset="0"/>
              </a:rPr>
              <a:t>Tipp 1: Zeige Interesse</a:t>
            </a:r>
            <a:endParaRPr lang="de-CH" altLang="de-DE" dirty="0">
              <a:latin typeface="Calibri Light" panose="020F0302020204030204" pitchFamily="34" charset="0"/>
            </a:endParaRPr>
          </a:p>
        </p:txBody>
      </p:sp>
      <p:pic>
        <p:nvPicPr>
          <p:cNvPr id="8" name="Picture 4" descr="http://www.sg-oberderdingen-sulzfeld.de/wp-content/uploads/2012/04/interess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54805"/>
            <a:ext cx="3624407" cy="17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632527" y="3645024"/>
            <a:ext cx="3047566"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de-CH" altLang="de-DE" b="1" dirty="0">
                <a:latin typeface="Calibri Light" panose="020F0302020204030204" pitchFamily="34" charset="0"/>
              </a:rPr>
              <a:t>Tipp 2: Beachte Vorschriften</a:t>
            </a:r>
            <a:endParaRPr lang="de-CH" altLang="de-DE" dirty="0">
              <a:latin typeface="Calibri Light" panose="020F0302020204030204" pitchFamily="34" charset="0"/>
            </a:endParaRPr>
          </a:p>
        </p:txBody>
      </p:sp>
      <p:sp>
        <p:nvSpPr>
          <p:cNvPr id="9" name="Rechteck 8"/>
          <p:cNvSpPr>
            <a:spLocks noChangeArrowheads="1"/>
          </p:cNvSpPr>
          <p:nvPr/>
        </p:nvSpPr>
        <p:spPr bwMode="auto">
          <a:xfrm>
            <a:off x="660872" y="4227180"/>
            <a:ext cx="2381806"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de-CH" altLang="de-DE" b="1" dirty="0">
                <a:latin typeface="Calibri Light" panose="020F0302020204030204" pitchFamily="34" charset="0"/>
              </a:rPr>
              <a:t>Tipp 3: Sei zuverlässig</a:t>
            </a:r>
            <a:endParaRPr lang="de-CH" altLang="de-DE" dirty="0">
              <a:latin typeface="Calibri Light" panose="020F0302020204030204" pitchFamily="34" charset="0"/>
            </a:endParaRPr>
          </a:p>
        </p:txBody>
      </p:sp>
      <p:sp>
        <p:nvSpPr>
          <p:cNvPr id="10" name="Rechteck 9"/>
          <p:cNvSpPr>
            <a:spLocks noChangeArrowheads="1"/>
          </p:cNvSpPr>
          <p:nvPr/>
        </p:nvSpPr>
        <p:spPr bwMode="auto">
          <a:xfrm>
            <a:off x="660872" y="4797116"/>
            <a:ext cx="2585964"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de-CH" altLang="de-DE" b="1" dirty="0">
                <a:latin typeface="Calibri Light" panose="020F0302020204030204" pitchFamily="34" charset="0"/>
              </a:rPr>
              <a:t>Tipp 4: Präge das Image</a:t>
            </a:r>
            <a:endParaRPr lang="de-CH" altLang="de-DE" dirty="0">
              <a:latin typeface="Calibri Light" panose="020F0302020204030204" pitchFamily="34" charset="0"/>
            </a:endParaRPr>
          </a:p>
        </p:txBody>
      </p:sp>
      <p:sp>
        <p:nvSpPr>
          <p:cNvPr id="11" name="Rechteck 10"/>
          <p:cNvSpPr>
            <a:spLocks noChangeArrowheads="1"/>
          </p:cNvSpPr>
          <p:nvPr/>
        </p:nvSpPr>
        <p:spPr bwMode="auto">
          <a:xfrm>
            <a:off x="632527" y="5416822"/>
            <a:ext cx="2375202"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de-CH" altLang="de-DE" b="1" dirty="0">
                <a:latin typeface="Calibri Light" panose="020F0302020204030204" pitchFamily="34" charset="0"/>
              </a:rPr>
              <a:t>Tipp 5: Zeige Leistung</a:t>
            </a:r>
            <a:endParaRPr lang="de-CH" altLang="de-DE" dirty="0">
              <a:latin typeface="Calibri Light" panose="020F0302020204030204" pitchFamily="34" charset="0"/>
            </a:endParaRPr>
          </a:p>
        </p:txBody>
      </p:sp>
    </p:spTree>
    <p:extLst>
      <p:ext uri="{BB962C8B-B14F-4D97-AF65-F5344CB8AC3E}">
        <p14:creationId xmlns:p14="http://schemas.microsoft.com/office/powerpoint/2010/main" val="25678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85800" y="1752599"/>
            <a:ext cx="7990656" cy="4401205"/>
          </a:xfrm>
          <a:prstGeom prst="rect">
            <a:avLst/>
          </a:prstGeom>
        </p:spPr>
        <p:txBody>
          <a:bodyPr wrap="square">
            <a:spAutoFit/>
          </a:bodyPr>
          <a:lstStyle/>
          <a:p>
            <a:endParaRPr lang="de-DE" sz="3200" dirty="0"/>
          </a:p>
          <a:p>
            <a:endParaRPr lang="de-CH" altLang="de-DE" b="1" dirty="0">
              <a:cs typeface="Times New Roman" panose="02020603050405020304" pitchFamily="18" charset="0"/>
            </a:endParaRPr>
          </a:p>
          <a:p>
            <a:endParaRPr lang="de-CH" altLang="de-DE" b="1" dirty="0">
              <a:cs typeface="Times New Roman" panose="02020603050405020304" pitchFamily="18" charset="0"/>
            </a:endParaRPr>
          </a:p>
          <a:p>
            <a:r>
              <a:rPr lang="de-CH" altLang="de-DE" dirty="0">
                <a:latin typeface="Calibri Light" panose="020F0302020204030204" pitchFamily="34" charset="0"/>
                <a:cs typeface="Times New Roman" panose="02020603050405020304" pitchFamily="18" charset="0"/>
              </a:rPr>
              <a:t>BELOSE</a:t>
            </a:r>
          </a:p>
          <a:p>
            <a:r>
              <a:rPr lang="de-CH" altLang="de-DE" dirty="0">
                <a:latin typeface="Calibri Light" panose="020F0302020204030204" pitchFamily="34" charset="0"/>
                <a:cs typeface="Times New Roman" panose="02020603050405020304" pitchFamily="18" charset="0"/>
              </a:rPr>
              <a:t>06.09.2022</a:t>
            </a:r>
          </a:p>
          <a:p>
            <a:r>
              <a:rPr lang="de-CH" altLang="de-DE" dirty="0">
                <a:latin typeface="Calibri Light" panose="020F0302020204030204" pitchFamily="34" charset="0"/>
                <a:cs typeface="Times New Roman" panose="02020603050405020304" pitchFamily="18" charset="0"/>
              </a:rPr>
              <a:t>Oberstufe Kaselfeld</a:t>
            </a:r>
          </a:p>
          <a:p>
            <a:r>
              <a:rPr lang="de-CH" altLang="de-DE" b="1" dirty="0">
                <a:latin typeface="Calibri Light" panose="020F0302020204030204" pitchFamily="34" charset="0"/>
                <a:cs typeface="Times New Roman" panose="02020603050405020304" pitchFamily="18" charset="0"/>
              </a:rPr>
              <a:t> </a:t>
            </a:r>
          </a:p>
          <a:p>
            <a:endParaRPr lang="de-DE" dirty="0">
              <a:latin typeface="Calibri Light" panose="020F0302020204030204" pitchFamily="34" charset="0"/>
            </a:endParaRPr>
          </a:p>
          <a:p>
            <a:r>
              <a:rPr lang="de-DE" sz="2000" dirty="0">
                <a:latin typeface="Calibri Light" panose="020F0302020204030204" pitchFamily="34" charset="0"/>
              </a:rPr>
              <a:t>Thomas Jenni</a:t>
            </a:r>
            <a:endParaRPr lang="en-GB" sz="2000" dirty="0">
              <a:latin typeface="Calibri Light" panose="020F0302020204030204" pitchFamily="34" charset="0"/>
            </a:endParaRPr>
          </a:p>
          <a:p>
            <a:r>
              <a:rPr lang="de-DE" sz="2000" dirty="0">
                <a:latin typeface="Calibri Light" panose="020F0302020204030204" pitchFamily="34" charset="0"/>
              </a:rPr>
              <a:t>Projektleiter Berufsbildungsmarketing kgv Solothurn</a:t>
            </a:r>
          </a:p>
          <a:p>
            <a:r>
              <a:rPr lang="de-DE" sz="2000" dirty="0">
                <a:latin typeface="Calibri Light" panose="020F0302020204030204" pitchFamily="34" charset="0"/>
              </a:rPr>
              <a:t>Geschäftsführer Auto Gewerbe Verband Solothurn</a:t>
            </a:r>
          </a:p>
          <a:p>
            <a:r>
              <a:rPr lang="de-DE" sz="2000" dirty="0">
                <a:latin typeface="Calibri Light" panose="020F0302020204030204" pitchFamily="34" charset="0"/>
              </a:rPr>
              <a:t>Stiftungsratspräsident Alters- und Pflegeheim Ischimatt, Langendorf</a:t>
            </a:r>
          </a:p>
        </p:txBody>
      </p:sp>
      <p:sp>
        <p:nvSpPr>
          <p:cNvPr id="5" name="Titel 1"/>
          <p:cNvSpPr>
            <a:spLocks noGrp="1"/>
          </p:cNvSpPr>
          <p:nvPr>
            <p:ph type="title"/>
          </p:nvPr>
        </p:nvSpPr>
        <p:spPr>
          <a:xfrm>
            <a:off x="611560" y="1556792"/>
            <a:ext cx="8280920" cy="1143000"/>
          </a:xfrm>
        </p:spPr>
        <p:txBody>
          <a:bodyPr>
            <a:normAutofit/>
          </a:bodyPr>
          <a:lstStyle/>
          <a:p>
            <a:pPr algn="l"/>
            <a:r>
              <a:rPr lang="de-CH" altLang="de-DE" sz="3100" b="1" dirty="0">
                <a:solidFill>
                  <a:schemeClr val="accent6">
                    <a:lumMod val="60000"/>
                    <a:lumOff val="40000"/>
                  </a:schemeClr>
                </a:solidFill>
                <a:latin typeface="Calibri Light" panose="020F0302020204030204" pitchFamily="34" charset="0"/>
                <a:cs typeface="Times New Roman" panose="02020603050405020304" pitchFamily="18" charset="0"/>
              </a:rPr>
              <a:t>Informationen  zur Berufsorientierung </a:t>
            </a:r>
            <a:br>
              <a:rPr lang="de-CH" altLang="de-DE" sz="3200" b="1" dirty="0">
                <a:latin typeface="Calibri Light" panose="020F0302020204030204" pitchFamily="34" charset="0"/>
                <a:cs typeface="Times New Roman" panose="02020603050405020304" pitchFamily="18" charset="0"/>
              </a:rPr>
            </a:br>
            <a:r>
              <a:rPr lang="en-GB" sz="2200" dirty="0">
                <a:latin typeface="Calibri Light" panose="020F0302020204030204" pitchFamily="34" charset="0"/>
              </a:rPr>
              <a:t>Anforderungen und Herausforderungen des heutigen Arbeitsmarkts</a:t>
            </a:r>
            <a:endParaRPr lang="de-CH" sz="2200" dirty="0">
              <a:latin typeface="Calibri Light" panose="020F0302020204030204" pitchFamily="34" charset="0"/>
            </a:endParaRPr>
          </a:p>
        </p:txBody>
      </p:sp>
    </p:spTree>
    <p:extLst>
      <p:ext uri="{BB962C8B-B14F-4D97-AF65-F5344CB8AC3E}">
        <p14:creationId xmlns:p14="http://schemas.microsoft.com/office/powerpoint/2010/main" val="2410371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55576" y="1196752"/>
            <a:ext cx="4090672" cy="830997"/>
          </a:xfrm>
          <a:prstGeom prst="rect">
            <a:avLst/>
          </a:prstGeom>
        </p:spPr>
        <p:txBody>
          <a:bodyPr wrap="none">
            <a:spAutoFit/>
          </a:bodyPr>
          <a:lstStyle/>
          <a:p>
            <a:r>
              <a:rPr lang="de-CH" altLang="de-DE" sz="2000" dirty="0">
                <a:latin typeface="Calibri Light" panose="020F0302020204030204" pitchFamily="34" charset="0"/>
                <a:cs typeface="Times New Roman" panose="02020603050405020304" pitchFamily="18" charset="0"/>
              </a:rPr>
              <a:t>Ihr Kind vor der ersten Berufswahl…….</a:t>
            </a:r>
          </a:p>
          <a:p>
            <a:r>
              <a:rPr lang="de-CH" sz="2800" b="1" dirty="0">
                <a:solidFill>
                  <a:srgbClr val="C00000"/>
                </a:solidFill>
                <a:latin typeface="Calibri Light" panose="020F0302020204030204" pitchFamily="34" charset="0"/>
                <a:cs typeface="Times New Roman" panose="02020603050405020304" pitchFamily="18" charset="0"/>
              </a:rPr>
              <a:t> </a:t>
            </a:r>
            <a:endParaRPr lang="de-CH" sz="2800" b="1" dirty="0">
              <a:solidFill>
                <a:srgbClr val="C00000"/>
              </a:solidFill>
              <a:latin typeface="Calibri Light" panose="020F0302020204030204" pitchFamily="34" charset="0"/>
            </a:endParaRPr>
          </a:p>
        </p:txBody>
      </p:sp>
      <p:sp>
        <p:nvSpPr>
          <p:cNvPr id="6" name="Textfeld 5">
            <a:extLst>
              <a:ext uri="{FF2B5EF4-FFF2-40B4-BE49-F238E27FC236}">
                <a16:creationId xmlns:a16="http://schemas.microsoft.com/office/drawing/2014/main" id="{E93A2B40-354E-473F-9DF6-A96CA92D3486}"/>
              </a:ext>
            </a:extLst>
          </p:cNvPr>
          <p:cNvSpPr txBox="1"/>
          <p:nvPr/>
        </p:nvSpPr>
        <p:spPr>
          <a:xfrm>
            <a:off x="3233077" y="1904750"/>
            <a:ext cx="6953389" cy="369332"/>
          </a:xfrm>
          <a:prstGeom prst="rect">
            <a:avLst/>
          </a:prstGeom>
          <a:noFill/>
        </p:spPr>
        <p:txBody>
          <a:bodyPr wrap="square">
            <a:spAutoFit/>
          </a:bodyPr>
          <a:lstStyle/>
          <a:p>
            <a:pPr algn="l"/>
            <a:r>
              <a:rPr lang="de-CH" sz="1800" b="1" i="0" cap="all" dirty="0">
                <a:solidFill>
                  <a:srgbClr val="C00000"/>
                </a:solidFill>
                <a:effectLst/>
                <a:latin typeface="Calibri Light" panose="020F0302020204030204" pitchFamily="34" charset="0"/>
              </a:rPr>
              <a:t>BERUFSWAHL IHRES KINDES:      SIE SIND WICHTIG!</a:t>
            </a:r>
          </a:p>
        </p:txBody>
      </p:sp>
      <p:sp>
        <p:nvSpPr>
          <p:cNvPr id="8" name="Textfeld 7">
            <a:extLst>
              <a:ext uri="{FF2B5EF4-FFF2-40B4-BE49-F238E27FC236}">
                <a16:creationId xmlns:a16="http://schemas.microsoft.com/office/drawing/2014/main" id="{F9ACEF30-A8BA-4940-B815-B363378D18BA}"/>
              </a:ext>
            </a:extLst>
          </p:cNvPr>
          <p:cNvSpPr txBox="1"/>
          <p:nvPr/>
        </p:nvSpPr>
        <p:spPr>
          <a:xfrm>
            <a:off x="3271601" y="2495414"/>
            <a:ext cx="4572000" cy="369332"/>
          </a:xfrm>
          <a:prstGeom prst="rect">
            <a:avLst/>
          </a:prstGeom>
          <a:noFill/>
        </p:spPr>
        <p:txBody>
          <a:bodyPr wrap="square">
            <a:spAutoFit/>
          </a:bodyPr>
          <a:lstStyle/>
          <a:p>
            <a:pPr algn="l"/>
            <a:r>
              <a:rPr lang="de-CH" sz="1800" b="1" i="0" dirty="0">
                <a:solidFill>
                  <a:srgbClr val="484949"/>
                </a:solidFill>
                <a:effectLst/>
                <a:latin typeface="Calibri Light" panose="020F0302020204030204" pitchFamily="34" charset="0"/>
              </a:rPr>
              <a:t>	Nehmen Sie sich Zeit</a:t>
            </a:r>
          </a:p>
        </p:txBody>
      </p:sp>
      <p:sp>
        <p:nvSpPr>
          <p:cNvPr id="10" name="Textfeld 9">
            <a:extLst>
              <a:ext uri="{FF2B5EF4-FFF2-40B4-BE49-F238E27FC236}">
                <a16:creationId xmlns:a16="http://schemas.microsoft.com/office/drawing/2014/main" id="{88629CAD-2385-4E19-BEE7-8EF009787794}"/>
              </a:ext>
            </a:extLst>
          </p:cNvPr>
          <p:cNvSpPr txBox="1"/>
          <p:nvPr/>
        </p:nvSpPr>
        <p:spPr>
          <a:xfrm>
            <a:off x="3263160" y="3086078"/>
            <a:ext cx="4572000" cy="369332"/>
          </a:xfrm>
          <a:prstGeom prst="rect">
            <a:avLst/>
          </a:prstGeom>
          <a:noFill/>
        </p:spPr>
        <p:txBody>
          <a:bodyPr wrap="square">
            <a:spAutoFit/>
          </a:bodyPr>
          <a:lstStyle/>
          <a:p>
            <a:pPr algn="l"/>
            <a:r>
              <a:rPr lang="de-CH" sz="1800" b="1" i="0" dirty="0">
                <a:solidFill>
                  <a:srgbClr val="484949"/>
                </a:solidFill>
                <a:effectLst/>
                <a:latin typeface="Calibri Light" panose="020F0302020204030204" pitchFamily="34" charset="0"/>
              </a:rPr>
              <a:t>	Bringen Sie gute Argumente</a:t>
            </a:r>
          </a:p>
        </p:txBody>
      </p:sp>
      <p:sp>
        <p:nvSpPr>
          <p:cNvPr id="12" name="Textfeld 11">
            <a:extLst>
              <a:ext uri="{FF2B5EF4-FFF2-40B4-BE49-F238E27FC236}">
                <a16:creationId xmlns:a16="http://schemas.microsoft.com/office/drawing/2014/main" id="{3F89F1FD-4313-4A59-9FBB-0D151AAD237E}"/>
              </a:ext>
            </a:extLst>
          </p:cNvPr>
          <p:cNvSpPr txBox="1"/>
          <p:nvPr/>
        </p:nvSpPr>
        <p:spPr>
          <a:xfrm>
            <a:off x="3235571" y="3679670"/>
            <a:ext cx="4572000" cy="369332"/>
          </a:xfrm>
          <a:prstGeom prst="rect">
            <a:avLst/>
          </a:prstGeom>
          <a:noFill/>
        </p:spPr>
        <p:txBody>
          <a:bodyPr wrap="square">
            <a:spAutoFit/>
          </a:bodyPr>
          <a:lstStyle/>
          <a:p>
            <a:pPr algn="l"/>
            <a:r>
              <a:rPr lang="de-CH" sz="1800" b="1" i="0" dirty="0">
                <a:solidFill>
                  <a:srgbClr val="484949"/>
                </a:solidFill>
                <a:effectLst/>
                <a:latin typeface="Calibri Light" panose="020F0302020204030204" pitchFamily="34" charset="0"/>
              </a:rPr>
              <a:t>	 Gehen Sie auf Spurensuche</a:t>
            </a:r>
          </a:p>
        </p:txBody>
      </p:sp>
      <p:sp>
        <p:nvSpPr>
          <p:cNvPr id="14" name="Textfeld 13">
            <a:extLst>
              <a:ext uri="{FF2B5EF4-FFF2-40B4-BE49-F238E27FC236}">
                <a16:creationId xmlns:a16="http://schemas.microsoft.com/office/drawing/2014/main" id="{6FB762BD-C674-4EAE-BF7F-2C4BB8EAC42B}"/>
              </a:ext>
            </a:extLst>
          </p:cNvPr>
          <p:cNvSpPr txBox="1"/>
          <p:nvPr/>
        </p:nvSpPr>
        <p:spPr>
          <a:xfrm>
            <a:off x="3294880" y="4208537"/>
            <a:ext cx="4952773" cy="369332"/>
          </a:xfrm>
          <a:prstGeom prst="rect">
            <a:avLst/>
          </a:prstGeom>
          <a:noFill/>
        </p:spPr>
        <p:txBody>
          <a:bodyPr wrap="square">
            <a:spAutoFit/>
          </a:bodyPr>
          <a:lstStyle/>
          <a:p>
            <a:pPr algn="l"/>
            <a:r>
              <a:rPr lang="de-CH" sz="1800" b="1" i="0" dirty="0">
                <a:solidFill>
                  <a:srgbClr val="484949"/>
                </a:solidFill>
                <a:effectLst/>
                <a:latin typeface="Calibri Light" panose="020F0302020204030204" pitchFamily="34" charset="0"/>
              </a:rPr>
              <a:t>	Unterstützen Sie selbstständiges Handeln</a:t>
            </a:r>
          </a:p>
        </p:txBody>
      </p:sp>
      <p:sp>
        <p:nvSpPr>
          <p:cNvPr id="16" name="Textfeld 15">
            <a:extLst>
              <a:ext uri="{FF2B5EF4-FFF2-40B4-BE49-F238E27FC236}">
                <a16:creationId xmlns:a16="http://schemas.microsoft.com/office/drawing/2014/main" id="{BA4C9DD1-2B96-4737-820A-AB6E39F146B0}"/>
              </a:ext>
            </a:extLst>
          </p:cNvPr>
          <p:cNvSpPr txBox="1"/>
          <p:nvPr/>
        </p:nvSpPr>
        <p:spPr>
          <a:xfrm>
            <a:off x="3294880" y="4799201"/>
            <a:ext cx="4572000" cy="369332"/>
          </a:xfrm>
          <a:prstGeom prst="rect">
            <a:avLst/>
          </a:prstGeom>
          <a:noFill/>
        </p:spPr>
        <p:txBody>
          <a:bodyPr wrap="square">
            <a:spAutoFit/>
          </a:bodyPr>
          <a:lstStyle/>
          <a:p>
            <a:pPr algn="l"/>
            <a:r>
              <a:rPr lang="de-CH" sz="1800" b="1" i="0" dirty="0">
                <a:solidFill>
                  <a:srgbClr val="484949"/>
                </a:solidFill>
                <a:effectLst/>
                <a:latin typeface="Calibri Light" panose="020F0302020204030204" pitchFamily="34" charset="0"/>
              </a:rPr>
              <a:t>	Mit Niederlagen umgehen</a:t>
            </a:r>
          </a:p>
        </p:txBody>
      </p:sp>
      <p:sp>
        <p:nvSpPr>
          <p:cNvPr id="18" name="Textfeld 17">
            <a:extLst>
              <a:ext uri="{FF2B5EF4-FFF2-40B4-BE49-F238E27FC236}">
                <a16:creationId xmlns:a16="http://schemas.microsoft.com/office/drawing/2014/main" id="{01916520-B7FB-47F9-82FA-96FB6E621569}"/>
              </a:ext>
            </a:extLst>
          </p:cNvPr>
          <p:cNvSpPr txBox="1"/>
          <p:nvPr/>
        </p:nvSpPr>
        <p:spPr>
          <a:xfrm>
            <a:off x="3293148" y="5330996"/>
            <a:ext cx="4572000" cy="369332"/>
          </a:xfrm>
          <a:prstGeom prst="rect">
            <a:avLst/>
          </a:prstGeom>
          <a:noFill/>
        </p:spPr>
        <p:txBody>
          <a:bodyPr wrap="square">
            <a:spAutoFit/>
          </a:bodyPr>
          <a:lstStyle/>
          <a:p>
            <a:pPr algn="l"/>
            <a:r>
              <a:rPr lang="de-CH" sz="1800" b="1" i="0" dirty="0">
                <a:solidFill>
                  <a:srgbClr val="484949"/>
                </a:solidFill>
                <a:effectLst/>
                <a:latin typeface="Calibri Light" panose="020F0302020204030204" pitchFamily="34" charset="0"/>
              </a:rPr>
              <a:t>	Bleiben Sie im Gespräch</a:t>
            </a:r>
          </a:p>
        </p:txBody>
      </p:sp>
      <p:pic>
        <p:nvPicPr>
          <p:cNvPr id="20" name="Grafik 19">
            <a:extLst>
              <a:ext uri="{FF2B5EF4-FFF2-40B4-BE49-F238E27FC236}">
                <a16:creationId xmlns:a16="http://schemas.microsoft.com/office/drawing/2014/main" id="{ACFBBFFC-8527-441B-8172-1F8CF9B614FE}"/>
              </a:ext>
            </a:extLst>
          </p:cNvPr>
          <p:cNvPicPr>
            <a:picLocks noChangeAspect="1"/>
          </p:cNvPicPr>
          <p:nvPr/>
        </p:nvPicPr>
        <p:blipFill>
          <a:blip r:embed="rId2"/>
          <a:stretch>
            <a:fillRect/>
          </a:stretch>
        </p:blipFill>
        <p:spPr>
          <a:xfrm>
            <a:off x="666990" y="2474275"/>
            <a:ext cx="2552700" cy="3276600"/>
          </a:xfrm>
          <a:prstGeom prst="rect">
            <a:avLst/>
          </a:prstGeom>
        </p:spPr>
      </p:pic>
    </p:spTree>
    <p:extLst>
      <p:ext uri="{BB962C8B-B14F-4D97-AF65-F5344CB8AC3E}">
        <p14:creationId xmlns:p14="http://schemas.microsoft.com/office/powerpoint/2010/main" val="275219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1412776"/>
            <a:ext cx="7048982" cy="523220"/>
          </a:xfrm>
          <a:prstGeom prst="rect">
            <a:avLst/>
          </a:prstGeom>
          <a:noFill/>
        </p:spPr>
        <p:txBody>
          <a:bodyPr wrap="square" rtlCol="0">
            <a:spAutoFit/>
          </a:bodyPr>
          <a:lstStyle/>
          <a:p>
            <a:r>
              <a:rPr lang="de-CH" sz="2800" b="1" dirty="0">
                <a:solidFill>
                  <a:schemeClr val="accent6">
                    <a:lumMod val="60000"/>
                    <a:lumOff val="40000"/>
                  </a:schemeClr>
                </a:solidFill>
                <a:latin typeface="Calibri Light" panose="020F0302020204030204" pitchFamily="34" charset="0"/>
              </a:rPr>
              <a:t>Wie stelle ich das Dossier zu?</a:t>
            </a:r>
          </a:p>
        </p:txBody>
      </p:sp>
      <p:sp>
        <p:nvSpPr>
          <p:cNvPr id="2" name="Rechteck: gefaltete Ecke 1">
            <a:extLst>
              <a:ext uri="{FF2B5EF4-FFF2-40B4-BE49-F238E27FC236}">
                <a16:creationId xmlns:a16="http://schemas.microsoft.com/office/drawing/2014/main" id="{087D8975-AB44-48BC-B2D6-D29589016F62}"/>
              </a:ext>
            </a:extLst>
          </p:cNvPr>
          <p:cNvSpPr/>
          <p:nvPr/>
        </p:nvSpPr>
        <p:spPr bwMode="auto">
          <a:xfrm>
            <a:off x="1547664" y="2492896"/>
            <a:ext cx="5616624" cy="3528392"/>
          </a:xfrm>
          <a:prstGeom prst="foldedCorner">
            <a:avLst/>
          </a:prstGeom>
          <a:solidFill>
            <a:srgbClr val="FFFF00"/>
          </a:solidFill>
          <a:ln w="9525" cap="flat" cmpd="sng" algn="ctr">
            <a:solidFill>
              <a:schemeClr val="tx1"/>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charset="0"/>
              <a:ea typeface="ＭＳ Ｐゴシック" pitchFamily="96" charset="-128"/>
            </a:endParaRPr>
          </a:p>
        </p:txBody>
      </p:sp>
      <p:sp>
        <p:nvSpPr>
          <p:cNvPr id="3" name="Textfeld 2">
            <a:extLst>
              <a:ext uri="{FF2B5EF4-FFF2-40B4-BE49-F238E27FC236}">
                <a16:creationId xmlns:a16="http://schemas.microsoft.com/office/drawing/2014/main" id="{0083FBC7-8BF9-4279-B4F3-21DB5B777E4E}"/>
              </a:ext>
            </a:extLst>
          </p:cNvPr>
          <p:cNvSpPr txBox="1"/>
          <p:nvPr/>
        </p:nvSpPr>
        <p:spPr>
          <a:xfrm>
            <a:off x="1907704" y="2492896"/>
            <a:ext cx="5824846" cy="3785652"/>
          </a:xfrm>
          <a:prstGeom prst="rect">
            <a:avLst/>
          </a:prstGeom>
          <a:noFill/>
        </p:spPr>
        <p:txBody>
          <a:bodyPr wrap="square" rtlCol="0">
            <a:spAutoFit/>
          </a:bodyPr>
          <a:lstStyle/>
          <a:p>
            <a:pPr marL="342900" indent="-342900">
              <a:buFont typeface="Wingdings" panose="05000000000000000000" pitchFamily="2" charset="2"/>
              <a:buChar char="ü"/>
            </a:pPr>
            <a:r>
              <a:rPr lang="de-CH" dirty="0"/>
              <a:t>Online Bewerbungen per E-Mail</a:t>
            </a:r>
          </a:p>
          <a:p>
            <a:pPr marL="342900" indent="-342900">
              <a:buFont typeface="Wingdings" panose="05000000000000000000" pitchFamily="2" charset="2"/>
              <a:buChar char="ü"/>
            </a:pPr>
            <a:r>
              <a:rPr lang="de-CH" dirty="0"/>
              <a:t>Online Bewerbungen auf eine Bewerbungsplattform</a:t>
            </a:r>
          </a:p>
          <a:p>
            <a:pPr marL="342900" indent="-342900">
              <a:buFont typeface="Wingdings" panose="05000000000000000000" pitchFamily="2" charset="2"/>
              <a:buChar char="ü"/>
            </a:pPr>
            <a:r>
              <a:rPr lang="de-CH" dirty="0"/>
              <a:t>Bewerbungen in Papierform</a:t>
            </a:r>
          </a:p>
          <a:p>
            <a:pPr marL="342900" indent="-342900">
              <a:buFont typeface="Wingdings" panose="05000000000000000000" pitchFamily="2" charset="2"/>
              <a:buChar char="ü"/>
            </a:pPr>
            <a:endParaRPr lang="de-CH" dirty="0"/>
          </a:p>
          <a:p>
            <a:pPr marL="342900" indent="-342900">
              <a:buFont typeface="Wingdings" panose="05000000000000000000" pitchFamily="2" charset="2"/>
              <a:buChar char="Ø"/>
            </a:pPr>
            <a:r>
              <a:rPr lang="de-CH" dirty="0"/>
              <a:t>Alle haben etwas gemeinsam: </a:t>
            </a:r>
          </a:p>
          <a:p>
            <a:r>
              <a:rPr lang="de-CH" dirty="0"/>
              <a:t>	sie müssen gut vorbereitet und</a:t>
            </a:r>
          </a:p>
          <a:p>
            <a:r>
              <a:rPr lang="de-CH" dirty="0"/>
              <a:t>	erstellt werden…</a:t>
            </a:r>
          </a:p>
          <a:p>
            <a:endParaRPr lang="de-CH" dirty="0"/>
          </a:p>
          <a:p>
            <a:endParaRPr lang="de-CH" dirty="0"/>
          </a:p>
        </p:txBody>
      </p:sp>
    </p:spTree>
    <p:extLst>
      <p:ext uri="{BB962C8B-B14F-4D97-AF65-F5344CB8AC3E}">
        <p14:creationId xmlns:p14="http://schemas.microsoft.com/office/powerpoint/2010/main" val="106741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1412776"/>
            <a:ext cx="7048982" cy="523220"/>
          </a:xfrm>
          <a:prstGeom prst="rect">
            <a:avLst/>
          </a:prstGeom>
          <a:noFill/>
        </p:spPr>
        <p:txBody>
          <a:bodyPr wrap="square" rtlCol="0">
            <a:spAutoFit/>
          </a:bodyPr>
          <a:lstStyle/>
          <a:p>
            <a:r>
              <a:rPr lang="de-CH" sz="2800" b="1" dirty="0">
                <a:solidFill>
                  <a:schemeClr val="accent6">
                    <a:lumMod val="60000"/>
                    <a:lumOff val="40000"/>
                  </a:schemeClr>
                </a:solidFill>
                <a:latin typeface="Calibri Light" panose="020F0302020204030204" pitchFamily="34" charset="0"/>
              </a:rPr>
              <a:t>Das komplette Dossier</a:t>
            </a:r>
          </a:p>
        </p:txBody>
      </p:sp>
      <p:sp>
        <p:nvSpPr>
          <p:cNvPr id="5" name="Rechteck 4"/>
          <p:cNvSpPr/>
          <p:nvPr/>
        </p:nvSpPr>
        <p:spPr>
          <a:xfrm>
            <a:off x="107504" y="1916832"/>
            <a:ext cx="10532961" cy="4247317"/>
          </a:xfrm>
          <a:prstGeom prst="rect">
            <a:avLst/>
          </a:prstGeom>
        </p:spPr>
        <p:txBody>
          <a:bodyPr wrap="square">
            <a:spAutoFit/>
          </a:bodyPr>
          <a:lstStyle/>
          <a:p>
            <a:pPr marL="914400" lvl="1" indent="-342900">
              <a:lnSpc>
                <a:spcPct val="150000"/>
              </a:lnSpc>
              <a:spcAft>
                <a:spcPts val="0"/>
              </a:spcAft>
              <a:buFont typeface="Wingdings" panose="05000000000000000000" pitchFamily="2" charset="2"/>
              <a:buChar char="§"/>
              <a:defRPr/>
            </a:pPr>
            <a:r>
              <a:rPr lang="de-CH" sz="2000" dirty="0">
                <a:latin typeface="Calibri Light" panose="020F0302020204030204" pitchFamily="34" charset="0"/>
                <a:ea typeface="Times New Roman"/>
                <a:cs typeface="Arial" pitchFamily="34" charset="0"/>
              </a:rPr>
              <a:t>Titelblatt – </a:t>
            </a:r>
            <a:r>
              <a:rPr lang="de-CH" sz="2000" i="1" dirty="0">
                <a:solidFill>
                  <a:schemeClr val="accent6">
                    <a:lumMod val="60000"/>
                    <a:lumOff val="40000"/>
                  </a:schemeClr>
                </a:solidFill>
                <a:latin typeface="Calibri Light" panose="020F0302020204030204" pitchFamily="34" charset="0"/>
                <a:ea typeface="Times New Roman"/>
                <a:cs typeface="Arial" pitchFamily="34" charset="0"/>
              </a:rPr>
              <a:t>bezogen auf den Beruf oder den Betrieb</a:t>
            </a:r>
            <a:endParaRPr lang="de-CH" sz="2000" i="1" dirty="0">
              <a:solidFill>
                <a:schemeClr val="accent6">
                  <a:lumMod val="60000"/>
                  <a:lumOff val="40000"/>
                </a:schemeClr>
              </a:solidFill>
              <a:latin typeface="Calibri Light" panose="020F0302020204030204" pitchFamily="34" charset="0"/>
              <a:ea typeface="Times New Roman"/>
            </a:endParaRPr>
          </a:p>
          <a:p>
            <a:pPr marL="914400" lvl="1" indent="-342900">
              <a:lnSpc>
                <a:spcPct val="150000"/>
              </a:lnSpc>
              <a:spcAft>
                <a:spcPts val="0"/>
              </a:spcAft>
              <a:buFont typeface="Wingdings" panose="05000000000000000000" pitchFamily="2" charset="2"/>
              <a:buChar char="§"/>
              <a:defRPr/>
            </a:pPr>
            <a:r>
              <a:rPr lang="de-CH" sz="2000" dirty="0">
                <a:latin typeface="Calibri Light" panose="020F0302020204030204" pitchFamily="34" charset="0"/>
                <a:ea typeface="Times New Roman"/>
              </a:rPr>
              <a:t>Bewerbungsschreiben – </a:t>
            </a:r>
            <a:r>
              <a:rPr lang="de-CH" sz="2000" i="1" dirty="0">
                <a:solidFill>
                  <a:schemeClr val="accent6">
                    <a:lumMod val="60000"/>
                    <a:lumOff val="40000"/>
                  </a:schemeClr>
                </a:solidFill>
                <a:latin typeface="Calibri Light" panose="020F0302020204030204" pitchFamily="34" charset="0"/>
                <a:ea typeface="Times New Roman"/>
              </a:rPr>
              <a:t>mit einer Aussage zum Beruf/Betrieb</a:t>
            </a:r>
          </a:p>
          <a:p>
            <a:pPr marL="914400" lvl="1" indent="-342900">
              <a:lnSpc>
                <a:spcPct val="150000"/>
              </a:lnSpc>
              <a:spcAft>
                <a:spcPts val="0"/>
              </a:spcAft>
              <a:buFont typeface="Wingdings" panose="05000000000000000000" pitchFamily="2" charset="2"/>
              <a:buChar char="§"/>
              <a:defRPr/>
            </a:pPr>
            <a:r>
              <a:rPr lang="de-CH" sz="2000" dirty="0">
                <a:latin typeface="Calibri Light" panose="020F0302020204030204" pitchFamily="34" charset="0"/>
                <a:ea typeface="Times New Roman"/>
              </a:rPr>
              <a:t>Lebenslauf</a:t>
            </a:r>
          </a:p>
          <a:p>
            <a:pPr marL="914400" lvl="1" indent="-342900">
              <a:lnSpc>
                <a:spcPct val="150000"/>
              </a:lnSpc>
              <a:spcAft>
                <a:spcPts val="0"/>
              </a:spcAft>
              <a:buFont typeface="Wingdings" panose="05000000000000000000" pitchFamily="2" charset="2"/>
              <a:buChar char="§"/>
              <a:defRPr/>
            </a:pPr>
            <a:r>
              <a:rPr lang="de-CH" sz="2000" dirty="0">
                <a:latin typeface="Calibri Light" panose="020F0302020204030204" pitchFamily="34" charset="0"/>
                <a:ea typeface="Times New Roman"/>
              </a:rPr>
              <a:t>Zeugniskopien alle ab 7. SJ</a:t>
            </a:r>
          </a:p>
          <a:p>
            <a:pPr marL="914400" lvl="1" indent="-342900">
              <a:lnSpc>
                <a:spcPct val="150000"/>
              </a:lnSpc>
              <a:spcAft>
                <a:spcPts val="0"/>
              </a:spcAft>
              <a:buFont typeface="Wingdings" panose="05000000000000000000" pitchFamily="2" charset="2"/>
              <a:buChar char="§"/>
              <a:defRPr/>
            </a:pPr>
            <a:r>
              <a:rPr lang="de-CH" sz="2000" dirty="0">
                <a:latin typeface="Calibri Light" panose="020F0302020204030204" pitchFamily="34" charset="0"/>
                <a:ea typeface="Times New Roman"/>
              </a:rPr>
              <a:t>Check S2 mit Anforderungsprofil - </a:t>
            </a:r>
            <a:r>
              <a:rPr lang="de-CH" sz="2000" i="1" dirty="0">
                <a:solidFill>
                  <a:schemeClr val="accent6">
                    <a:lumMod val="60000"/>
                    <a:lumOff val="40000"/>
                  </a:schemeClr>
                </a:solidFill>
                <a:latin typeface="Calibri Light" panose="020F0302020204030204" pitchFamily="34" charset="0"/>
                <a:ea typeface="Times New Roman"/>
              </a:rPr>
              <a:t>zum gewünschten Beruf</a:t>
            </a:r>
          </a:p>
          <a:p>
            <a:pPr marL="914400" lvl="1" indent="-342900">
              <a:lnSpc>
                <a:spcPct val="150000"/>
              </a:lnSpc>
              <a:spcAft>
                <a:spcPts val="0"/>
              </a:spcAft>
              <a:buFont typeface="Wingdings" panose="05000000000000000000" pitchFamily="2" charset="2"/>
              <a:buChar char="§"/>
              <a:defRPr/>
            </a:pPr>
            <a:r>
              <a:rPr lang="de-CH" sz="2000" dirty="0">
                <a:latin typeface="Calibri Light" panose="020F0302020204030204" pitchFamily="34" charset="0"/>
                <a:ea typeface="Times New Roman"/>
              </a:rPr>
              <a:t>Eignungstests von Berufsverbänden, wenn vorhanden</a:t>
            </a:r>
          </a:p>
          <a:p>
            <a:pPr marL="914400" lvl="1" indent="-342900">
              <a:lnSpc>
                <a:spcPct val="150000"/>
              </a:lnSpc>
              <a:spcAft>
                <a:spcPts val="0"/>
              </a:spcAft>
              <a:buFont typeface="Wingdings" panose="05000000000000000000" pitchFamily="2" charset="2"/>
              <a:buChar char="§"/>
              <a:defRPr/>
            </a:pPr>
            <a:r>
              <a:rPr lang="de-CH" sz="2000" dirty="0">
                <a:latin typeface="Calibri Light" panose="020F0302020204030204" pitchFamily="34" charset="0"/>
                <a:ea typeface="Times New Roman"/>
              </a:rPr>
              <a:t>Beurteilungen von Schnupperlehren – </a:t>
            </a:r>
            <a:r>
              <a:rPr lang="de-CH" sz="2000" i="1" dirty="0">
                <a:solidFill>
                  <a:schemeClr val="accent6">
                    <a:lumMod val="60000"/>
                    <a:lumOff val="40000"/>
                  </a:schemeClr>
                </a:solidFill>
                <a:latin typeface="Calibri Light" panose="020F0302020204030204" pitchFamily="34" charset="0"/>
                <a:ea typeface="Times New Roman"/>
              </a:rPr>
              <a:t>auch von «fremden» Berufen</a:t>
            </a:r>
          </a:p>
          <a:p>
            <a:pPr marL="914400" lvl="1" indent="-342900">
              <a:lnSpc>
                <a:spcPct val="150000"/>
              </a:lnSpc>
              <a:spcAft>
                <a:spcPts val="0"/>
              </a:spcAft>
              <a:buFont typeface="Wingdings" panose="05000000000000000000" pitchFamily="2" charset="2"/>
              <a:buChar char="§"/>
              <a:defRPr/>
            </a:pPr>
            <a:r>
              <a:rPr lang="de-CH" sz="2000" dirty="0">
                <a:latin typeface="Calibri Light" panose="020F0302020204030204" pitchFamily="34" charset="0"/>
                <a:ea typeface="Times New Roman"/>
              </a:rPr>
              <a:t>Kurs-Zertifikate, wenn vorhanden </a:t>
            </a:r>
            <a:r>
              <a:rPr lang="de-CH" sz="2000" dirty="0">
                <a:solidFill>
                  <a:schemeClr val="accent6">
                    <a:lumMod val="60000"/>
                    <a:lumOff val="40000"/>
                  </a:schemeClr>
                </a:solidFill>
                <a:latin typeface="Calibri Light" panose="020F0302020204030204" pitchFamily="34" charset="0"/>
                <a:ea typeface="Times New Roman"/>
              </a:rPr>
              <a:t>– </a:t>
            </a:r>
            <a:r>
              <a:rPr lang="de-CH" sz="2000" i="1" dirty="0">
                <a:solidFill>
                  <a:schemeClr val="accent6">
                    <a:lumMod val="60000"/>
                    <a:lumOff val="40000"/>
                  </a:schemeClr>
                </a:solidFill>
                <a:latin typeface="Calibri Light" panose="020F0302020204030204" pitchFamily="34" charset="0"/>
                <a:ea typeface="Times New Roman"/>
              </a:rPr>
              <a:t>z. Bsp. Tastaturschreiben</a:t>
            </a:r>
          </a:p>
          <a:p>
            <a:pPr marL="914400" lvl="1" indent="-342900">
              <a:lnSpc>
                <a:spcPct val="150000"/>
              </a:lnSpc>
              <a:spcAft>
                <a:spcPts val="0"/>
              </a:spcAft>
              <a:buFont typeface="Wingdings" panose="05000000000000000000" pitchFamily="2" charset="2"/>
              <a:buChar char="§"/>
              <a:defRPr/>
            </a:pPr>
            <a:r>
              <a:rPr lang="de-CH" sz="2000" dirty="0">
                <a:solidFill>
                  <a:srgbClr val="FF0000"/>
                </a:solidFill>
                <a:latin typeface="Calibri Light" panose="020F0302020204030204" pitchFamily="34" charset="0"/>
                <a:ea typeface="Times New Roman"/>
              </a:rPr>
              <a:t>Wichtig: Mit deiner Bewerbung hast du genau </a:t>
            </a:r>
            <a:r>
              <a:rPr lang="de-CH" sz="2000" u="sng" dirty="0">
                <a:solidFill>
                  <a:srgbClr val="FF0000"/>
                </a:solidFill>
                <a:latin typeface="Calibri Light" panose="020F0302020204030204" pitchFamily="34" charset="0"/>
                <a:ea typeface="Times New Roman"/>
              </a:rPr>
              <a:t>eine</a:t>
            </a:r>
            <a:r>
              <a:rPr lang="de-CH" sz="2000" dirty="0">
                <a:solidFill>
                  <a:srgbClr val="FF0000"/>
                </a:solidFill>
                <a:latin typeface="Calibri Light" panose="020F0302020204030204" pitchFamily="34" charset="0"/>
                <a:ea typeface="Times New Roman"/>
              </a:rPr>
              <a:t> Chance, mehr nicht!</a:t>
            </a:r>
          </a:p>
        </p:txBody>
      </p:sp>
    </p:spTree>
    <p:extLst>
      <p:ext uri="{BB962C8B-B14F-4D97-AF65-F5344CB8AC3E}">
        <p14:creationId xmlns:p14="http://schemas.microsoft.com/office/powerpoint/2010/main" val="3029557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39552" y="1412776"/>
            <a:ext cx="6113533" cy="523220"/>
          </a:xfrm>
          <a:prstGeom prst="rect">
            <a:avLst/>
          </a:prstGeom>
        </p:spPr>
        <p:txBody>
          <a:bodyPr wrap="none">
            <a:spAutoFit/>
          </a:bodyPr>
          <a:lstStyle/>
          <a:p>
            <a:r>
              <a:rPr lang="de-CH" altLang="de-DE" sz="2800" b="1" dirty="0">
                <a:latin typeface="Calibri Light" panose="020F0302020204030204" pitchFamily="34" charset="0"/>
                <a:cs typeface="Times New Roman" panose="02020603050405020304" pitchFamily="18" charset="0"/>
              </a:rPr>
              <a:t>Die richtigen Schritte bei der Berufswahl…</a:t>
            </a:r>
            <a:endParaRPr lang="de-CH" sz="2800" b="1" dirty="0">
              <a:latin typeface="Calibri Light" panose="020F0302020204030204" pitchFamily="34" charset="0"/>
            </a:endParaRPr>
          </a:p>
        </p:txBody>
      </p:sp>
      <p:sp>
        <p:nvSpPr>
          <p:cNvPr id="5" name="Rechteck 4"/>
          <p:cNvSpPr/>
          <p:nvPr/>
        </p:nvSpPr>
        <p:spPr>
          <a:xfrm>
            <a:off x="251520" y="2276872"/>
            <a:ext cx="8640960" cy="3276282"/>
          </a:xfrm>
          <a:prstGeom prst="rect">
            <a:avLst/>
          </a:prstGeom>
        </p:spPr>
        <p:txBody>
          <a:bodyPr wrap="square">
            <a:spAutoFit/>
          </a:bodyPr>
          <a:lstStyle/>
          <a:p>
            <a:pPr marL="342900" indent="-342900">
              <a:lnSpc>
                <a:spcPct val="150000"/>
              </a:lnSpc>
              <a:buFont typeface="Wingdings" pitchFamily="2" charset="2"/>
              <a:buChar char="Ø"/>
              <a:defRPr/>
            </a:pPr>
            <a:r>
              <a:rPr lang="de-DE" sz="2000" dirty="0">
                <a:solidFill>
                  <a:srgbClr val="0070C0"/>
                </a:solidFill>
                <a:latin typeface="Calibri Light" panose="020F0302020204030204" pitchFamily="34" charset="0"/>
              </a:rPr>
              <a:t>Gewissenhafte Abklärung des Berufswunsches</a:t>
            </a:r>
          </a:p>
          <a:p>
            <a:pPr marL="342900" indent="-342900">
              <a:lnSpc>
                <a:spcPct val="150000"/>
              </a:lnSpc>
              <a:buFont typeface="Wingdings" pitchFamily="2" charset="2"/>
              <a:buChar char="Ø"/>
              <a:defRPr/>
            </a:pPr>
            <a:r>
              <a:rPr lang="de-DE" sz="2000" dirty="0">
                <a:solidFill>
                  <a:srgbClr val="0070C0"/>
                </a:solidFill>
                <a:latin typeface="Calibri Light" panose="020F0302020204030204" pitchFamily="34" charset="0"/>
              </a:rPr>
              <a:t>Berufsinfotage, Berufsmessen, Schnupperlehren, Ferienarbeit</a:t>
            </a:r>
          </a:p>
          <a:p>
            <a:pPr marL="342900" indent="-342900">
              <a:lnSpc>
                <a:spcPct val="150000"/>
              </a:lnSpc>
              <a:buFont typeface="Wingdings" pitchFamily="2" charset="2"/>
              <a:buChar char="Ø"/>
              <a:defRPr/>
            </a:pPr>
            <a:r>
              <a:rPr lang="de-DE" sz="2000" dirty="0">
                <a:solidFill>
                  <a:srgbClr val="0070C0"/>
                </a:solidFill>
                <a:latin typeface="Calibri Light" panose="020F0302020204030204" pitchFamily="34" charset="0"/>
              </a:rPr>
              <a:t>Absagen auswerten und Konsequenzen ziehen</a:t>
            </a:r>
          </a:p>
          <a:p>
            <a:pPr marL="342900" indent="-342900">
              <a:lnSpc>
                <a:spcPct val="150000"/>
              </a:lnSpc>
              <a:buFont typeface="Wingdings" pitchFamily="2" charset="2"/>
              <a:buChar char="Ø"/>
              <a:defRPr/>
            </a:pPr>
            <a:r>
              <a:rPr lang="de-DE" sz="2000" dirty="0">
                <a:solidFill>
                  <a:srgbClr val="0070C0"/>
                </a:solidFill>
                <a:latin typeface="Calibri Light" panose="020F0302020204030204" pitchFamily="34" charset="0"/>
              </a:rPr>
              <a:t>Ausweichberufe kennen!</a:t>
            </a:r>
          </a:p>
          <a:p>
            <a:pPr marL="342900" indent="-342900">
              <a:lnSpc>
                <a:spcPct val="150000"/>
              </a:lnSpc>
              <a:buFont typeface="Wingdings" pitchFamily="2" charset="2"/>
              <a:buChar char="Ø"/>
              <a:defRPr/>
            </a:pPr>
            <a:r>
              <a:rPr lang="de-DE" sz="2000" dirty="0">
                <a:solidFill>
                  <a:srgbClr val="0070C0"/>
                </a:solidFill>
                <a:latin typeface="Calibri Light" panose="020F0302020204030204" pitchFamily="34" charset="0"/>
              </a:rPr>
              <a:t>Gezielte Suche nach einer Lehrstelle</a:t>
            </a:r>
          </a:p>
          <a:p>
            <a:pPr marL="342900" indent="-342900">
              <a:lnSpc>
                <a:spcPct val="150000"/>
              </a:lnSpc>
              <a:buFont typeface="Wingdings" pitchFamily="2" charset="2"/>
              <a:buChar char="Ø"/>
              <a:defRPr/>
            </a:pPr>
            <a:r>
              <a:rPr lang="de-DE" sz="2000" dirty="0">
                <a:solidFill>
                  <a:srgbClr val="0070C0"/>
                </a:solidFill>
                <a:latin typeface="Calibri Light" panose="020F0302020204030204" pitchFamily="34" charset="0"/>
              </a:rPr>
              <a:t>Sauberes Bewerbungsdossier  erstellen</a:t>
            </a:r>
          </a:p>
          <a:p>
            <a:pPr marL="342900" indent="-342900">
              <a:lnSpc>
                <a:spcPct val="150000"/>
              </a:lnSpc>
              <a:buFont typeface="Wingdings" pitchFamily="2" charset="2"/>
              <a:buChar char="Ø"/>
              <a:defRPr/>
            </a:pPr>
            <a:r>
              <a:rPr lang="de-DE" sz="2000" dirty="0">
                <a:solidFill>
                  <a:srgbClr val="0070C0"/>
                </a:solidFill>
                <a:latin typeface="Calibri Light" panose="020F0302020204030204" pitchFamily="34" charset="0"/>
              </a:rPr>
              <a:t>Vorbereitung auf das Vorstellungsgespräch</a:t>
            </a:r>
          </a:p>
        </p:txBody>
      </p:sp>
    </p:spTree>
    <p:extLst>
      <p:ext uri="{BB962C8B-B14F-4D97-AF65-F5344CB8AC3E}">
        <p14:creationId xmlns:p14="http://schemas.microsoft.com/office/powerpoint/2010/main" val="56063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1340768"/>
            <a:ext cx="7048982" cy="523220"/>
          </a:xfrm>
          <a:prstGeom prst="rect">
            <a:avLst/>
          </a:prstGeom>
          <a:noFill/>
        </p:spPr>
        <p:txBody>
          <a:bodyPr wrap="square" rtlCol="0">
            <a:spAutoFit/>
          </a:bodyPr>
          <a:lstStyle/>
          <a:p>
            <a:r>
              <a:rPr lang="de-CH" sz="2800" b="1" dirty="0">
                <a:solidFill>
                  <a:schemeClr val="accent6">
                    <a:lumMod val="60000"/>
                    <a:lumOff val="40000"/>
                  </a:schemeClr>
                </a:solidFill>
                <a:latin typeface="Calibri Light" panose="020F0302020204030204" pitchFamily="34" charset="0"/>
              </a:rPr>
              <a:t>Vorstellungsgespräch, darauf achten wir..</a:t>
            </a:r>
          </a:p>
        </p:txBody>
      </p:sp>
      <p:sp>
        <p:nvSpPr>
          <p:cNvPr id="5" name="Rechteck 4"/>
          <p:cNvSpPr/>
          <p:nvPr/>
        </p:nvSpPr>
        <p:spPr>
          <a:xfrm>
            <a:off x="539552" y="1916832"/>
            <a:ext cx="8044405" cy="4291944"/>
          </a:xfrm>
          <a:prstGeom prst="rect">
            <a:avLst/>
          </a:prstGeom>
        </p:spPr>
        <p:txBody>
          <a:bodyPr wrap="square">
            <a:spAutoFit/>
          </a:bodyPr>
          <a:lstStyle/>
          <a:p>
            <a:pPr>
              <a:lnSpc>
                <a:spcPct val="150000"/>
              </a:lnSpc>
              <a:buFont typeface="Wingdings" panose="05000000000000000000" pitchFamily="2" charset="2"/>
              <a:buChar char="§"/>
            </a:pPr>
            <a:r>
              <a:rPr lang="de-DE" altLang="de-DE" sz="2000" dirty="0">
                <a:latin typeface="Calibri Light" panose="020F0302020204030204" pitchFamily="34" charset="0"/>
              </a:rPr>
              <a:t>Pünktlich sein, 5- bis 10 Minuten vorher vor Ort.</a:t>
            </a:r>
          </a:p>
          <a:p>
            <a:pPr>
              <a:lnSpc>
                <a:spcPct val="150000"/>
              </a:lnSpc>
              <a:buFont typeface="Wingdings" panose="05000000000000000000" pitchFamily="2" charset="2"/>
              <a:buChar char="§"/>
            </a:pPr>
            <a:r>
              <a:rPr lang="de-DE" altLang="de-DE" sz="2000" dirty="0">
                <a:latin typeface="Calibri Light" panose="020F0302020204030204" pitchFamily="34" charset="0"/>
              </a:rPr>
              <a:t>Anständige und saubere Kleidung inkl. Schuhe. Unterscheide zwischen Arbeits- und Freizeitkleidung</a:t>
            </a:r>
          </a:p>
          <a:p>
            <a:pPr>
              <a:lnSpc>
                <a:spcPct val="150000"/>
              </a:lnSpc>
              <a:buFont typeface="Wingdings" panose="05000000000000000000" pitchFamily="2" charset="2"/>
              <a:buChar char="§"/>
            </a:pPr>
            <a:r>
              <a:rPr lang="de-DE" altLang="de-DE" sz="2000" dirty="0">
                <a:latin typeface="Calibri Light" panose="020F0302020204030204" pitchFamily="34" charset="0"/>
              </a:rPr>
              <a:t>Ein Vorstellungsgespräch ist kein Casting!</a:t>
            </a:r>
          </a:p>
          <a:p>
            <a:pPr>
              <a:lnSpc>
                <a:spcPct val="150000"/>
              </a:lnSpc>
              <a:buFont typeface="Wingdings" panose="05000000000000000000" pitchFamily="2" charset="2"/>
              <a:buChar char="§"/>
            </a:pPr>
            <a:r>
              <a:rPr lang="de-DE" altLang="de-DE" b="1" dirty="0">
                <a:solidFill>
                  <a:schemeClr val="accent6">
                    <a:lumMod val="75000"/>
                  </a:schemeClr>
                </a:solidFill>
                <a:latin typeface="Calibri Light" panose="020F0302020204030204" pitchFamily="34" charset="0"/>
              </a:rPr>
              <a:t>Über Beruf und Betrieb informiert sein, eigene Fragen haben!</a:t>
            </a:r>
          </a:p>
          <a:p>
            <a:pPr>
              <a:lnSpc>
                <a:spcPct val="150000"/>
              </a:lnSpc>
              <a:buFont typeface="Wingdings" panose="05000000000000000000" pitchFamily="2" charset="2"/>
              <a:buChar char="§"/>
            </a:pPr>
            <a:r>
              <a:rPr lang="de-DE" altLang="de-DE" sz="2000" dirty="0">
                <a:latin typeface="Calibri Light" panose="020F0302020204030204" pitchFamily="34" charset="0"/>
              </a:rPr>
              <a:t>„Warum möchtest du diesen</a:t>
            </a:r>
            <a:r>
              <a:rPr lang="de-DE" altLang="de-DE" sz="2000" b="1" dirty="0">
                <a:latin typeface="Calibri Light" panose="020F0302020204030204" pitchFamily="34" charset="0"/>
              </a:rPr>
              <a:t> Beruf bei uns lernen?“</a:t>
            </a:r>
          </a:p>
          <a:p>
            <a:pPr>
              <a:lnSpc>
                <a:spcPct val="150000"/>
              </a:lnSpc>
              <a:buFont typeface="Wingdings" panose="05000000000000000000" pitchFamily="2" charset="2"/>
              <a:buChar char="§"/>
            </a:pPr>
            <a:r>
              <a:rPr lang="de-DE" altLang="de-DE" sz="2000" b="1" dirty="0" err="1">
                <a:latin typeface="Calibri Light" panose="020F0302020204030204" pitchFamily="34" charset="0"/>
              </a:rPr>
              <a:t>Natel</a:t>
            </a:r>
            <a:r>
              <a:rPr lang="de-DE" altLang="de-DE" sz="2000" b="1" dirty="0">
                <a:latin typeface="Calibri Light" panose="020F0302020204030204" pitchFamily="34" charset="0"/>
              </a:rPr>
              <a:t> still schalten, Kaugummi </a:t>
            </a:r>
            <a:r>
              <a:rPr lang="de-DE" altLang="de-DE" sz="2000" dirty="0">
                <a:latin typeface="Calibri Light" panose="020F0302020204030204" pitchFamily="34" charset="0"/>
              </a:rPr>
              <a:t>weg, sprich klar und deutlich!</a:t>
            </a:r>
          </a:p>
          <a:p>
            <a:pPr>
              <a:lnSpc>
                <a:spcPct val="150000"/>
              </a:lnSpc>
              <a:buFont typeface="Wingdings" panose="05000000000000000000" pitchFamily="2" charset="2"/>
              <a:buChar char="§"/>
            </a:pPr>
            <a:r>
              <a:rPr lang="de-DE" altLang="de-DE" sz="2000" dirty="0">
                <a:latin typeface="Calibri Light" panose="020F0302020204030204" pitchFamily="34" charset="0"/>
              </a:rPr>
              <a:t>Nur erzählen was wahr ist!</a:t>
            </a:r>
          </a:p>
          <a:p>
            <a:pPr>
              <a:lnSpc>
                <a:spcPct val="150000"/>
              </a:lnSpc>
              <a:buFont typeface="Wingdings" panose="05000000000000000000" pitchFamily="2" charset="2"/>
              <a:buChar char="§"/>
            </a:pPr>
            <a:r>
              <a:rPr lang="de-DE" altLang="de-DE" sz="2000" dirty="0">
                <a:latin typeface="Calibri Light" panose="020F0302020204030204" pitchFamily="34" charset="0"/>
              </a:rPr>
              <a:t>Namen beim Vorstellen merken!</a:t>
            </a:r>
          </a:p>
        </p:txBody>
      </p:sp>
      <p:sp>
        <p:nvSpPr>
          <p:cNvPr id="6" name="Textfeld 5">
            <a:extLst>
              <a:ext uri="{FF2B5EF4-FFF2-40B4-BE49-F238E27FC236}">
                <a16:creationId xmlns:a16="http://schemas.microsoft.com/office/drawing/2014/main" id="{7F3D9B99-F3AF-423D-B7A2-71DB30A4CFE5}"/>
              </a:ext>
            </a:extLst>
          </p:cNvPr>
          <p:cNvSpPr txBox="1"/>
          <p:nvPr/>
        </p:nvSpPr>
        <p:spPr>
          <a:xfrm>
            <a:off x="2077061" y="2752760"/>
            <a:ext cx="4608512" cy="2308324"/>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gradFill>
        </p:spPr>
        <p:txBody>
          <a:bodyPr wrap="square" rtlCol="0">
            <a:spAutoFit/>
          </a:bodyPr>
          <a:lstStyle/>
          <a:p>
            <a:r>
              <a:rPr lang="de-CH" b="1" dirty="0"/>
              <a:t>Erkenntnis:</a:t>
            </a:r>
          </a:p>
          <a:p>
            <a:pPr marL="342900" indent="-342900">
              <a:buFontTx/>
              <a:buChar char="-"/>
            </a:pPr>
            <a:r>
              <a:rPr lang="de-CH" dirty="0"/>
              <a:t>Dossier mitnehmen</a:t>
            </a:r>
          </a:p>
          <a:p>
            <a:pPr marL="342900" indent="-342900">
              <a:buFontTx/>
              <a:buChar char="-"/>
            </a:pPr>
            <a:r>
              <a:rPr lang="de-CH" dirty="0"/>
              <a:t>Gut vorbereitet sein</a:t>
            </a:r>
          </a:p>
          <a:p>
            <a:pPr marL="342900" indent="-342900">
              <a:buFontTx/>
              <a:buChar char="-"/>
            </a:pPr>
            <a:r>
              <a:rPr lang="de-CH" dirty="0"/>
              <a:t>Notizpapier und Schreibzeug dabei haben</a:t>
            </a:r>
          </a:p>
          <a:p>
            <a:pPr marL="342900" indent="-342900">
              <a:buFontTx/>
              <a:buChar char="-"/>
            </a:pPr>
            <a:r>
              <a:rPr lang="de-CH" dirty="0"/>
              <a:t>Deutlich sprechen</a:t>
            </a:r>
          </a:p>
        </p:txBody>
      </p:sp>
    </p:spTree>
    <p:extLst>
      <p:ext uri="{BB962C8B-B14F-4D97-AF65-F5344CB8AC3E}">
        <p14:creationId xmlns:p14="http://schemas.microsoft.com/office/powerpoint/2010/main" val="2819936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1340768"/>
            <a:ext cx="7048982" cy="523220"/>
          </a:xfrm>
          <a:prstGeom prst="rect">
            <a:avLst/>
          </a:prstGeom>
          <a:noFill/>
        </p:spPr>
        <p:txBody>
          <a:bodyPr wrap="square" rtlCol="0">
            <a:spAutoFit/>
          </a:bodyPr>
          <a:lstStyle/>
          <a:p>
            <a:r>
              <a:rPr lang="de-CH" sz="2800" b="1" dirty="0">
                <a:solidFill>
                  <a:schemeClr val="accent6">
                    <a:lumMod val="60000"/>
                    <a:lumOff val="40000"/>
                  </a:schemeClr>
                </a:solidFill>
                <a:latin typeface="Calibri Light" panose="020F0302020204030204" pitchFamily="34" charset="0"/>
              </a:rPr>
              <a:t>Fazit</a:t>
            </a:r>
          </a:p>
        </p:txBody>
      </p:sp>
      <p:sp>
        <p:nvSpPr>
          <p:cNvPr id="5" name="Rechteck 4"/>
          <p:cNvSpPr/>
          <p:nvPr/>
        </p:nvSpPr>
        <p:spPr>
          <a:xfrm>
            <a:off x="539552" y="1863988"/>
            <a:ext cx="8044405" cy="3876446"/>
          </a:xfrm>
          <a:prstGeom prst="rect">
            <a:avLst/>
          </a:prstGeom>
        </p:spPr>
        <p:txBody>
          <a:bodyPr wrap="square">
            <a:spAutoFit/>
          </a:bodyPr>
          <a:lstStyle/>
          <a:p>
            <a:pPr marL="457200" indent="-457200">
              <a:lnSpc>
                <a:spcPct val="150000"/>
              </a:lnSpc>
              <a:buFont typeface="+mj-lt"/>
              <a:buAutoNum type="arabicPeriod"/>
            </a:pPr>
            <a:r>
              <a:rPr lang="de-DE" altLang="de-DE" sz="1800" dirty="0">
                <a:latin typeface="Calibri Light" panose="020F0302020204030204" pitchFamily="34" charset="0"/>
              </a:rPr>
              <a:t>Die heutigen Lern- und Studienabgänger sind auf dem Arbeitsmarkt gefragt.</a:t>
            </a:r>
          </a:p>
          <a:p>
            <a:pPr marL="457200" indent="-457200">
              <a:lnSpc>
                <a:spcPct val="150000"/>
              </a:lnSpc>
              <a:buFont typeface="+mj-lt"/>
              <a:buAutoNum type="arabicPeriod"/>
            </a:pPr>
            <a:r>
              <a:rPr lang="de-DE" altLang="de-DE" sz="1800" b="1" dirty="0">
                <a:latin typeface="Calibri Light" panose="020F0302020204030204" pitchFamily="34" charset="0"/>
              </a:rPr>
              <a:t>MINT</a:t>
            </a:r>
            <a:r>
              <a:rPr lang="de-DE" altLang="de-DE" sz="1800" dirty="0">
                <a:latin typeface="Calibri Light" panose="020F0302020204030204" pitchFamily="34" charset="0"/>
              </a:rPr>
              <a:t> Fachkräfte (</a:t>
            </a:r>
            <a:r>
              <a:rPr lang="de-DE" altLang="de-DE" sz="1800" b="1" dirty="0">
                <a:latin typeface="Calibri Light" panose="020F0302020204030204" pitchFamily="34" charset="0"/>
              </a:rPr>
              <a:t>M</a:t>
            </a:r>
            <a:r>
              <a:rPr lang="de-DE" altLang="de-DE" sz="1800" dirty="0">
                <a:latin typeface="Calibri Light" panose="020F0302020204030204" pitchFamily="34" charset="0"/>
              </a:rPr>
              <a:t>athematik, </a:t>
            </a:r>
            <a:r>
              <a:rPr lang="de-DE" altLang="de-DE" sz="1800" b="1" dirty="0">
                <a:latin typeface="Calibri Light" panose="020F0302020204030204" pitchFamily="34" charset="0"/>
              </a:rPr>
              <a:t>I</a:t>
            </a:r>
            <a:r>
              <a:rPr lang="de-DE" altLang="de-DE" sz="1800" dirty="0">
                <a:latin typeface="Calibri Light" panose="020F0302020204030204" pitchFamily="34" charset="0"/>
              </a:rPr>
              <a:t>nformatik, </a:t>
            </a:r>
            <a:r>
              <a:rPr lang="de-DE" altLang="de-DE" sz="1800" b="1" dirty="0">
                <a:latin typeface="Calibri Light" panose="020F0302020204030204" pitchFamily="34" charset="0"/>
              </a:rPr>
              <a:t>N</a:t>
            </a:r>
            <a:r>
              <a:rPr lang="de-DE" altLang="de-DE" sz="1800" dirty="0">
                <a:latin typeface="Calibri Light" panose="020F0302020204030204" pitchFamily="34" charset="0"/>
              </a:rPr>
              <a:t>aturwissenschaften, </a:t>
            </a:r>
            <a:r>
              <a:rPr lang="de-DE" altLang="de-DE" sz="1800" b="1" dirty="0">
                <a:latin typeface="Calibri Light" panose="020F0302020204030204" pitchFamily="34" charset="0"/>
              </a:rPr>
              <a:t>T</a:t>
            </a:r>
            <a:r>
              <a:rPr lang="de-DE" altLang="de-DE" sz="1800" dirty="0">
                <a:latin typeface="Calibri Light" panose="020F0302020204030204" pitchFamily="34" charset="0"/>
              </a:rPr>
              <a:t>echnik sind gesucht.</a:t>
            </a:r>
          </a:p>
          <a:p>
            <a:pPr marL="457200" indent="-457200">
              <a:lnSpc>
                <a:spcPct val="150000"/>
              </a:lnSpc>
              <a:buFont typeface="+mj-lt"/>
              <a:buAutoNum type="arabicPeriod"/>
            </a:pPr>
            <a:r>
              <a:rPr lang="de-DE" altLang="de-DE" sz="1800" dirty="0">
                <a:latin typeface="Calibri Light" panose="020F0302020204030204" pitchFamily="34" charset="0"/>
              </a:rPr>
              <a:t>Eine Konzentration auf eine Berufsausbildung reicht nicht.</a:t>
            </a:r>
          </a:p>
          <a:p>
            <a:pPr marL="457200" indent="-457200">
              <a:lnSpc>
                <a:spcPct val="150000"/>
              </a:lnSpc>
              <a:buFont typeface="+mj-lt"/>
              <a:buAutoNum type="arabicPeriod"/>
            </a:pPr>
            <a:r>
              <a:rPr lang="de-DE" altLang="de-DE" sz="1800" dirty="0">
                <a:latin typeface="Calibri Light" panose="020F0302020204030204" pitchFamily="34" charset="0"/>
              </a:rPr>
              <a:t>Flexibilität und Wandelbarkeit erhöht die Arbeitsmarktchancen.</a:t>
            </a:r>
          </a:p>
          <a:p>
            <a:pPr marL="457200" indent="-457200">
              <a:lnSpc>
                <a:spcPct val="150000"/>
              </a:lnSpc>
              <a:buFont typeface="+mj-lt"/>
              <a:buAutoNum type="arabicPeriod"/>
            </a:pPr>
            <a:r>
              <a:rPr lang="de-DE" altLang="de-DE" sz="1800" dirty="0" err="1">
                <a:latin typeface="Calibri Light" panose="020F0302020204030204" pitchFamily="34" charset="0"/>
              </a:rPr>
              <a:t>Fleiss</a:t>
            </a:r>
            <a:r>
              <a:rPr lang="de-DE" altLang="de-DE" sz="1800" dirty="0">
                <a:latin typeface="Calibri Light" panose="020F0302020204030204" pitchFamily="34" charset="0"/>
              </a:rPr>
              <a:t>, Beharrlichkeit und Durchhaltewille bleiben wichtige Eigenschaften für eine Berufskarriere.</a:t>
            </a:r>
          </a:p>
          <a:p>
            <a:pPr marL="457200" indent="-457200">
              <a:lnSpc>
                <a:spcPct val="150000"/>
              </a:lnSpc>
              <a:buFont typeface="+mj-lt"/>
              <a:buAutoNum type="arabicPeriod"/>
            </a:pPr>
            <a:r>
              <a:rPr lang="de-DE" altLang="de-DE" sz="1800" dirty="0">
                <a:latin typeface="Calibri Light" panose="020F0302020204030204" pitchFamily="34" charset="0"/>
              </a:rPr>
              <a:t>Methodenkenntnisse und die Fähigkeit Probleme zu lösen werden immer wichtiger.</a:t>
            </a:r>
          </a:p>
        </p:txBody>
      </p:sp>
    </p:spTree>
    <p:extLst>
      <p:ext uri="{BB962C8B-B14F-4D97-AF65-F5344CB8AC3E}">
        <p14:creationId xmlns:p14="http://schemas.microsoft.com/office/powerpoint/2010/main" val="195599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5D47D27F-8DB3-4764-B4E1-E36B117A2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124" y="1988840"/>
            <a:ext cx="6949752" cy="396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9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AA5359-707A-4E8E-9290-1F4E18A21268}"/>
              </a:ext>
            </a:extLst>
          </p:cNvPr>
          <p:cNvSpPr/>
          <p:nvPr/>
        </p:nvSpPr>
        <p:spPr>
          <a:xfrm>
            <a:off x="0" y="2348880"/>
            <a:ext cx="9144000" cy="365187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3" name="Titel 6">
            <a:extLst>
              <a:ext uri="{FF2B5EF4-FFF2-40B4-BE49-F238E27FC236}">
                <a16:creationId xmlns:a16="http://schemas.microsoft.com/office/drawing/2014/main" id="{B15A6CDA-0B1C-4FFA-B26B-E04D64F3CB29}"/>
              </a:ext>
            </a:extLst>
          </p:cNvPr>
          <p:cNvSpPr txBox="1">
            <a:spLocks/>
          </p:cNvSpPr>
          <p:nvPr/>
        </p:nvSpPr>
        <p:spPr bwMode="auto">
          <a:xfrm>
            <a:off x="457200" y="1275606"/>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LT Com 55 Roman" pitchFamily="34" charset="0"/>
              </a:defRPr>
            </a:lvl2pPr>
            <a:lvl3pPr algn="ctr" rtl="0" eaLnBrk="1" fontAlgn="base" hangingPunct="1">
              <a:spcBef>
                <a:spcPct val="0"/>
              </a:spcBef>
              <a:spcAft>
                <a:spcPct val="0"/>
              </a:spcAft>
              <a:defRPr sz="4400">
                <a:solidFill>
                  <a:schemeClr val="tx1"/>
                </a:solidFill>
                <a:latin typeface="Frutiger LT Com 55 Roman" pitchFamily="34" charset="0"/>
              </a:defRPr>
            </a:lvl3pPr>
            <a:lvl4pPr algn="ctr" rtl="0" eaLnBrk="1" fontAlgn="base" hangingPunct="1">
              <a:spcBef>
                <a:spcPct val="0"/>
              </a:spcBef>
              <a:spcAft>
                <a:spcPct val="0"/>
              </a:spcAft>
              <a:defRPr sz="4400">
                <a:solidFill>
                  <a:schemeClr val="tx1"/>
                </a:solidFill>
                <a:latin typeface="Frutiger LT Com 55 Roman" pitchFamily="34" charset="0"/>
              </a:defRPr>
            </a:lvl4pPr>
            <a:lvl5pPr algn="ctr" rtl="0" eaLnBrk="1" fontAlgn="base" hangingPunct="1">
              <a:spcBef>
                <a:spcPct val="0"/>
              </a:spcBef>
              <a:spcAft>
                <a:spcPct val="0"/>
              </a:spcAft>
              <a:defRPr sz="4400">
                <a:solidFill>
                  <a:schemeClr val="tx1"/>
                </a:solidFill>
                <a:latin typeface="Frutiger LT Com 55 Roman" pitchFamily="34" charset="0"/>
              </a:defRPr>
            </a:lvl5pPr>
            <a:lvl6pPr marL="457200" algn="ctr" rtl="0" eaLnBrk="1" fontAlgn="base" hangingPunct="1">
              <a:spcBef>
                <a:spcPct val="0"/>
              </a:spcBef>
              <a:spcAft>
                <a:spcPct val="0"/>
              </a:spcAft>
              <a:defRPr sz="4400">
                <a:solidFill>
                  <a:schemeClr val="tx1"/>
                </a:solidFill>
                <a:latin typeface="Frutiger LT Com 55 Roman" pitchFamily="34" charset="0"/>
              </a:defRPr>
            </a:lvl6pPr>
            <a:lvl7pPr marL="914400" algn="ctr" rtl="0" eaLnBrk="1" fontAlgn="base" hangingPunct="1">
              <a:spcBef>
                <a:spcPct val="0"/>
              </a:spcBef>
              <a:spcAft>
                <a:spcPct val="0"/>
              </a:spcAft>
              <a:defRPr sz="4400">
                <a:solidFill>
                  <a:schemeClr val="tx1"/>
                </a:solidFill>
                <a:latin typeface="Frutiger LT Com 55 Roman" pitchFamily="34" charset="0"/>
              </a:defRPr>
            </a:lvl7pPr>
            <a:lvl8pPr marL="1371600" algn="ctr" rtl="0" eaLnBrk="1" fontAlgn="base" hangingPunct="1">
              <a:spcBef>
                <a:spcPct val="0"/>
              </a:spcBef>
              <a:spcAft>
                <a:spcPct val="0"/>
              </a:spcAft>
              <a:defRPr sz="4400">
                <a:solidFill>
                  <a:schemeClr val="tx1"/>
                </a:solidFill>
                <a:latin typeface="Frutiger LT Com 55 Roman" pitchFamily="34" charset="0"/>
              </a:defRPr>
            </a:lvl8pPr>
            <a:lvl9pPr marL="1828800" algn="ctr" rtl="0" eaLnBrk="1" fontAlgn="base" hangingPunct="1">
              <a:spcBef>
                <a:spcPct val="0"/>
              </a:spcBef>
              <a:spcAft>
                <a:spcPct val="0"/>
              </a:spcAft>
              <a:defRPr sz="4400">
                <a:solidFill>
                  <a:schemeClr val="tx1"/>
                </a:solidFill>
                <a:latin typeface="Frutiger LT Com 55 Roman" pitchFamily="34" charset="0"/>
              </a:defRPr>
            </a:lvl9pPr>
          </a:lstStyle>
          <a:p>
            <a:r>
              <a:rPr lang="de-CH" sz="3300" b="1" dirty="0">
                <a:solidFill>
                  <a:prstClr val="black"/>
                </a:solidFill>
              </a:rPr>
              <a:t>Philip Wirth</a:t>
            </a:r>
          </a:p>
          <a:p>
            <a:r>
              <a:rPr lang="de-CH" sz="2400" dirty="0">
                <a:solidFill>
                  <a:prstClr val="black"/>
                </a:solidFill>
              </a:rPr>
              <a:t>Berufs- und Laufbahnberater</a:t>
            </a:r>
          </a:p>
        </p:txBody>
      </p:sp>
    </p:spTree>
    <p:extLst>
      <p:ext uri="{BB962C8B-B14F-4D97-AF65-F5344CB8AC3E}">
        <p14:creationId xmlns:p14="http://schemas.microsoft.com/office/powerpoint/2010/main" val="291643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6">
            <a:extLst>
              <a:ext uri="{FF2B5EF4-FFF2-40B4-BE49-F238E27FC236}">
                <a16:creationId xmlns:a16="http://schemas.microsoft.com/office/drawing/2014/main" id="{A3C0DBA0-C28F-4676-93A5-48C7E6E678F2}"/>
              </a:ext>
            </a:extLst>
          </p:cNvPr>
          <p:cNvSpPr txBox="1">
            <a:spLocks/>
          </p:cNvSpPr>
          <p:nvPr/>
        </p:nvSpPr>
        <p:spPr bwMode="auto">
          <a:xfrm>
            <a:off x="457200" y="1275606"/>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LT Com 55 Roman" pitchFamily="34" charset="0"/>
              </a:defRPr>
            </a:lvl2pPr>
            <a:lvl3pPr algn="ctr" rtl="0" eaLnBrk="1" fontAlgn="base" hangingPunct="1">
              <a:spcBef>
                <a:spcPct val="0"/>
              </a:spcBef>
              <a:spcAft>
                <a:spcPct val="0"/>
              </a:spcAft>
              <a:defRPr sz="4400">
                <a:solidFill>
                  <a:schemeClr val="tx1"/>
                </a:solidFill>
                <a:latin typeface="Frutiger LT Com 55 Roman" pitchFamily="34" charset="0"/>
              </a:defRPr>
            </a:lvl3pPr>
            <a:lvl4pPr algn="ctr" rtl="0" eaLnBrk="1" fontAlgn="base" hangingPunct="1">
              <a:spcBef>
                <a:spcPct val="0"/>
              </a:spcBef>
              <a:spcAft>
                <a:spcPct val="0"/>
              </a:spcAft>
              <a:defRPr sz="4400">
                <a:solidFill>
                  <a:schemeClr val="tx1"/>
                </a:solidFill>
                <a:latin typeface="Frutiger LT Com 55 Roman" pitchFamily="34" charset="0"/>
              </a:defRPr>
            </a:lvl4pPr>
            <a:lvl5pPr algn="ctr" rtl="0" eaLnBrk="1" fontAlgn="base" hangingPunct="1">
              <a:spcBef>
                <a:spcPct val="0"/>
              </a:spcBef>
              <a:spcAft>
                <a:spcPct val="0"/>
              </a:spcAft>
              <a:defRPr sz="4400">
                <a:solidFill>
                  <a:schemeClr val="tx1"/>
                </a:solidFill>
                <a:latin typeface="Frutiger LT Com 55 Roman" pitchFamily="34" charset="0"/>
              </a:defRPr>
            </a:lvl5pPr>
            <a:lvl6pPr marL="457200" algn="ctr" rtl="0" eaLnBrk="1" fontAlgn="base" hangingPunct="1">
              <a:spcBef>
                <a:spcPct val="0"/>
              </a:spcBef>
              <a:spcAft>
                <a:spcPct val="0"/>
              </a:spcAft>
              <a:defRPr sz="4400">
                <a:solidFill>
                  <a:schemeClr val="tx1"/>
                </a:solidFill>
                <a:latin typeface="Frutiger LT Com 55 Roman" pitchFamily="34" charset="0"/>
              </a:defRPr>
            </a:lvl6pPr>
            <a:lvl7pPr marL="914400" algn="ctr" rtl="0" eaLnBrk="1" fontAlgn="base" hangingPunct="1">
              <a:spcBef>
                <a:spcPct val="0"/>
              </a:spcBef>
              <a:spcAft>
                <a:spcPct val="0"/>
              </a:spcAft>
              <a:defRPr sz="4400">
                <a:solidFill>
                  <a:schemeClr val="tx1"/>
                </a:solidFill>
                <a:latin typeface="Frutiger LT Com 55 Roman" pitchFamily="34" charset="0"/>
              </a:defRPr>
            </a:lvl7pPr>
            <a:lvl8pPr marL="1371600" algn="ctr" rtl="0" eaLnBrk="1" fontAlgn="base" hangingPunct="1">
              <a:spcBef>
                <a:spcPct val="0"/>
              </a:spcBef>
              <a:spcAft>
                <a:spcPct val="0"/>
              </a:spcAft>
              <a:defRPr sz="4400">
                <a:solidFill>
                  <a:schemeClr val="tx1"/>
                </a:solidFill>
                <a:latin typeface="Frutiger LT Com 55 Roman" pitchFamily="34" charset="0"/>
              </a:defRPr>
            </a:lvl8pPr>
            <a:lvl9pPr marL="1828800" algn="ctr" rtl="0" eaLnBrk="1" fontAlgn="base" hangingPunct="1">
              <a:spcBef>
                <a:spcPct val="0"/>
              </a:spcBef>
              <a:spcAft>
                <a:spcPct val="0"/>
              </a:spcAft>
              <a:defRPr sz="4400">
                <a:solidFill>
                  <a:schemeClr val="tx1"/>
                </a:solidFill>
                <a:latin typeface="Frutiger LT Com 55 Roman" pitchFamily="34" charset="0"/>
              </a:defRPr>
            </a:lvl9pPr>
          </a:lstStyle>
          <a:p>
            <a:r>
              <a:rPr lang="de-CH" sz="3300" b="1" dirty="0">
                <a:solidFill>
                  <a:prstClr val="black"/>
                </a:solidFill>
              </a:rPr>
              <a:t>Unsere Unterstützungsangebote</a:t>
            </a:r>
            <a:br>
              <a:rPr lang="de-CH" sz="3300" b="1" dirty="0">
                <a:solidFill>
                  <a:prstClr val="black"/>
                </a:solidFill>
              </a:rPr>
            </a:br>
            <a:r>
              <a:rPr lang="de-CH" sz="2400" dirty="0">
                <a:solidFill>
                  <a:prstClr val="black"/>
                </a:solidFill>
              </a:rPr>
              <a:t>BIZ – Beratungs- und Informationszentrum</a:t>
            </a:r>
            <a:endParaRPr lang="de-CH" sz="1800" dirty="0"/>
          </a:p>
        </p:txBody>
      </p:sp>
      <p:sp>
        <p:nvSpPr>
          <p:cNvPr id="3" name="Rechteck 2">
            <a:extLst>
              <a:ext uri="{FF2B5EF4-FFF2-40B4-BE49-F238E27FC236}">
                <a16:creationId xmlns:a16="http://schemas.microsoft.com/office/drawing/2014/main" id="{54577593-9C96-480E-8A4B-2B2CB24AE94F}"/>
              </a:ext>
            </a:extLst>
          </p:cNvPr>
          <p:cNvSpPr/>
          <p:nvPr/>
        </p:nvSpPr>
        <p:spPr>
          <a:xfrm>
            <a:off x="0" y="2348880"/>
            <a:ext cx="9144000" cy="365187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pic>
        <p:nvPicPr>
          <p:cNvPr id="4" name="Inhaltsplatzhalter 11">
            <a:extLst>
              <a:ext uri="{FF2B5EF4-FFF2-40B4-BE49-F238E27FC236}">
                <a16:creationId xmlns:a16="http://schemas.microsoft.com/office/drawing/2014/main" id="{494D5A7E-F1CD-43CF-A740-B5869B7CA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54" y="2527690"/>
            <a:ext cx="2322257" cy="154938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 name="Inhaltsplatzhalter 11">
            <a:extLst>
              <a:ext uri="{FF2B5EF4-FFF2-40B4-BE49-F238E27FC236}">
                <a16:creationId xmlns:a16="http://schemas.microsoft.com/office/drawing/2014/main" id="{A6037D81-3994-4E94-ABF3-4CDD72A564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454" y="4440399"/>
            <a:ext cx="2322258" cy="154938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434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3845D6C-89C1-47C1-91F9-0DF46F9300A4}"/>
              </a:ext>
            </a:extLst>
          </p:cNvPr>
          <p:cNvSpPr txBox="1"/>
          <p:nvPr/>
        </p:nvSpPr>
        <p:spPr>
          <a:xfrm>
            <a:off x="1907704" y="1556792"/>
            <a:ext cx="4572000" cy="461665"/>
          </a:xfrm>
          <a:prstGeom prst="rect">
            <a:avLst/>
          </a:prstGeom>
          <a:noFill/>
        </p:spPr>
        <p:txBody>
          <a:bodyPr wrap="square">
            <a:spAutoFit/>
          </a:bodyPr>
          <a:lstStyle/>
          <a:p>
            <a:r>
              <a:rPr lang="de-CH" dirty="0"/>
              <a:t>Infothek im BIZ Solothurn</a:t>
            </a:r>
          </a:p>
        </p:txBody>
      </p:sp>
      <p:pic>
        <p:nvPicPr>
          <p:cNvPr id="4" name="Grafik 3">
            <a:extLst>
              <a:ext uri="{FF2B5EF4-FFF2-40B4-BE49-F238E27FC236}">
                <a16:creationId xmlns:a16="http://schemas.microsoft.com/office/drawing/2014/main" id="{45CF3A1E-8526-4CD2-804C-5611A73D1C0C}"/>
              </a:ext>
            </a:extLst>
          </p:cNvPr>
          <p:cNvPicPr>
            <a:picLocks noChangeAspect="1"/>
          </p:cNvPicPr>
          <p:nvPr/>
        </p:nvPicPr>
        <p:blipFill rotWithShape="1">
          <a:blip r:embed="rId2">
            <a:extLst>
              <a:ext uri="{28A0092B-C50C-407E-A947-70E740481C1C}">
                <a14:useLocalDpi xmlns:a14="http://schemas.microsoft.com/office/drawing/2010/main" val="0"/>
              </a:ext>
            </a:extLst>
          </a:blip>
          <a:srcRect t="40140" b="-1"/>
          <a:stretch/>
        </p:blipFill>
        <p:spPr>
          <a:xfrm>
            <a:off x="0" y="2348880"/>
            <a:ext cx="9144000" cy="3651870"/>
          </a:xfrm>
          <a:prstGeom prst="rect">
            <a:avLst/>
          </a:prstGeom>
        </p:spPr>
      </p:pic>
      <p:sp>
        <p:nvSpPr>
          <p:cNvPr id="5" name="Rechteck 4">
            <a:extLst>
              <a:ext uri="{FF2B5EF4-FFF2-40B4-BE49-F238E27FC236}">
                <a16:creationId xmlns:a16="http://schemas.microsoft.com/office/drawing/2014/main" id="{1F5E810C-74CD-4C1F-965C-BDA26E52FE62}"/>
              </a:ext>
            </a:extLst>
          </p:cNvPr>
          <p:cNvSpPr/>
          <p:nvPr/>
        </p:nvSpPr>
        <p:spPr>
          <a:xfrm>
            <a:off x="0" y="4833156"/>
            <a:ext cx="5652120" cy="1167594"/>
          </a:xfrm>
          <a:prstGeom prst="rect">
            <a:avLst/>
          </a:prstGeom>
          <a:solidFill>
            <a:srgbClr val="B2A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781"/>
            <a:r>
              <a:rPr lang="de-CH" sz="1800" dirty="0">
                <a:solidFill>
                  <a:schemeClr val="tx1"/>
                </a:solidFill>
              </a:rPr>
              <a:t>Montag: 13.30 bis 16.30 (keine Kurzgespräche)</a:t>
            </a:r>
          </a:p>
          <a:p>
            <a:pPr marL="535781"/>
            <a:r>
              <a:rPr lang="de-CH" sz="1800" dirty="0">
                <a:solidFill>
                  <a:schemeClr val="tx1"/>
                </a:solidFill>
              </a:rPr>
              <a:t>Dienstag 11.00 bis 14.00</a:t>
            </a:r>
          </a:p>
          <a:p>
            <a:pPr marL="535781"/>
            <a:r>
              <a:rPr lang="de-CH" sz="1800" dirty="0">
                <a:solidFill>
                  <a:schemeClr val="tx1"/>
                </a:solidFill>
              </a:rPr>
              <a:t>Mittwoch: 13.30 bis 16.30</a:t>
            </a:r>
          </a:p>
          <a:p>
            <a:pPr marL="535781"/>
            <a:r>
              <a:rPr lang="de-CH" sz="1800" dirty="0">
                <a:solidFill>
                  <a:schemeClr val="tx1"/>
                </a:solidFill>
              </a:rPr>
              <a:t>Donnerstag 16.00 bis 18.00</a:t>
            </a:r>
          </a:p>
        </p:txBody>
      </p:sp>
    </p:spTree>
    <p:extLst>
      <p:ext uri="{BB962C8B-B14F-4D97-AF65-F5344CB8AC3E}">
        <p14:creationId xmlns:p14="http://schemas.microsoft.com/office/powerpoint/2010/main" val="158573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412776"/>
            <a:ext cx="8137525" cy="461963"/>
          </a:xfrm>
          <a:prstGeom prst="rect">
            <a:avLst/>
          </a:prstGeom>
          <a:solidFill>
            <a:schemeClr val="accent6">
              <a:lumMod val="20000"/>
              <a:lumOff val="80000"/>
            </a:schemeClr>
          </a:solidFill>
        </p:spPr>
        <p:txBody>
          <a:bodyPr>
            <a:spAutoFit/>
          </a:bodyPr>
          <a:lstStyle/>
          <a:p>
            <a:pPr algn="ctr"/>
            <a:r>
              <a:rPr lang="de-CH" altLang="de-DE" b="1" dirty="0"/>
              <a:t>Bildungslandschaft Schweiz</a:t>
            </a:r>
          </a:p>
        </p:txBody>
      </p:sp>
      <p:pic>
        <p:nvPicPr>
          <p:cNvPr id="3" name="Grafik 2">
            <a:extLst>
              <a:ext uri="{FF2B5EF4-FFF2-40B4-BE49-F238E27FC236}">
                <a16:creationId xmlns:a16="http://schemas.microsoft.com/office/drawing/2014/main" id="{CE753CE1-4402-47C7-97AE-06F2ED5C20FB}"/>
              </a:ext>
            </a:extLst>
          </p:cNvPr>
          <p:cNvPicPr>
            <a:picLocks noChangeAspect="1"/>
          </p:cNvPicPr>
          <p:nvPr/>
        </p:nvPicPr>
        <p:blipFill>
          <a:blip r:embed="rId3"/>
          <a:stretch>
            <a:fillRect/>
          </a:stretch>
        </p:blipFill>
        <p:spPr>
          <a:xfrm>
            <a:off x="395536" y="1874740"/>
            <a:ext cx="8137524" cy="4344812"/>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75ABED84-0E9F-40BE-9A58-C0B0B82E54BB}"/>
                  </a:ext>
                </a:extLst>
              </p14:cNvPr>
              <p14:cNvContentPartPr/>
              <p14:nvPr/>
            </p14:nvContentPartPr>
            <p14:xfrm>
              <a:off x="1909112" y="2892715"/>
              <a:ext cx="3057480" cy="855720"/>
            </p14:xfrm>
          </p:contentPart>
        </mc:Choice>
        <mc:Fallback xmlns="">
          <p:pic>
            <p:nvPicPr>
              <p:cNvPr id="11" name="Freihand 10">
                <a:extLst>
                  <a:ext uri="{FF2B5EF4-FFF2-40B4-BE49-F238E27FC236}">
                    <a16:creationId xmlns:a16="http://schemas.microsoft.com/office/drawing/2014/main" id="{75ABED84-0E9F-40BE-9A58-C0B0B82E54BB}"/>
                  </a:ext>
                </a:extLst>
              </p:cNvPr>
              <p:cNvPicPr/>
              <p:nvPr/>
            </p:nvPicPr>
            <p:blipFill>
              <a:blip r:embed="rId5"/>
              <a:stretch>
                <a:fillRect/>
              </a:stretch>
            </p:blipFill>
            <p:spPr>
              <a:xfrm>
                <a:off x="1873112" y="2820715"/>
                <a:ext cx="3129120" cy="99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DBA76E00-1DAC-4FA2-BCF1-8AAC96FD7878}"/>
                  </a:ext>
                </a:extLst>
              </p14:cNvPr>
              <p14:cNvContentPartPr/>
              <p14:nvPr/>
            </p14:nvContentPartPr>
            <p14:xfrm>
              <a:off x="1857632" y="2934115"/>
              <a:ext cx="41760" cy="844560"/>
            </p14:xfrm>
          </p:contentPart>
        </mc:Choice>
        <mc:Fallback xmlns="">
          <p:pic>
            <p:nvPicPr>
              <p:cNvPr id="12" name="Freihand 11">
                <a:extLst>
                  <a:ext uri="{FF2B5EF4-FFF2-40B4-BE49-F238E27FC236}">
                    <a16:creationId xmlns:a16="http://schemas.microsoft.com/office/drawing/2014/main" id="{DBA76E00-1DAC-4FA2-BCF1-8AAC96FD7878}"/>
                  </a:ext>
                </a:extLst>
              </p:cNvPr>
              <p:cNvPicPr/>
              <p:nvPr/>
            </p:nvPicPr>
            <p:blipFill>
              <a:blip r:embed="rId7"/>
              <a:stretch>
                <a:fillRect/>
              </a:stretch>
            </p:blipFill>
            <p:spPr>
              <a:xfrm>
                <a:off x="1821632" y="2862115"/>
                <a:ext cx="113400" cy="988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6E2B7B1C-5E21-47C8-A8BB-92C1DE8AFE61}"/>
                  </a:ext>
                </a:extLst>
              </p14:cNvPr>
              <p14:cNvContentPartPr/>
              <p14:nvPr/>
            </p14:nvContentPartPr>
            <p14:xfrm>
              <a:off x="1868072" y="4119955"/>
              <a:ext cx="3150360" cy="1276560"/>
            </p14:xfrm>
          </p:contentPart>
        </mc:Choice>
        <mc:Fallback xmlns="">
          <p:pic>
            <p:nvPicPr>
              <p:cNvPr id="13" name="Freihand 12">
                <a:extLst>
                  <a:ext uri="{FF2B5EF4-FFF2-40B4-BE49-F238E27FC236}">
                    <a16:creationId xmlns:a16="http://schemas.microsoft.com/office/drawing/2014/main" id="{6E2B7B1C-5E21-47C8-A8BB-92C1DE8AFE61}"/>
                  </a:ext>
                </a:extLst>
              </p:cNvPr>
              <p:cNvPicPr/>
              <p:nvPr/>
            </p:nvPicPr>
            <p:blipFill>
              <a:blip r:embed="rId9"/>
              <a:stretch>
                <a:fillRect/>
              </a:stretch>
            </p:blipFill>
            <p:spPr>
              <a:xfrm>
                <a:off x="1832072" y="4047955"/>
                <a:ext cx="3222000" cy="142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4D59304E-46CD-4856-B123-0786575C1BAC}"/>
                  </a:ext>
                </a:extLst>
              </p14:cNvPr>
              <p14:cNvContentPartPr/>
              <p14:nvPr/>
            </p14:nvContentPartPr>
            <p14:xfrm>
              <a:off x="1848992" y="2900635"/>
              <a:ext cx="3105360" cy="950760"/>
            </p14:xfrm>
          </p:contentPart>
        </mc:Choice>
        <mc:Fallback xmlns="">
          <p:pic>
            <p:nvPicPr>
              <p:cNvPr id="15" name="Freihand 14">
                <a:extLst>
                  <a:ext uri="{FF2B5EF4-FFF2-40B4-BE49-F238E27FC236}">
                    <a16:creationId xmlns:a16="http://schemas.microsoft.com/office/drawing/2014/main" id="{4D59304E-46CD-4856-B123-0786575C1BAC}"/>
                  </a:ext>
                </a:extLst>
              </p:cNvPr>
              <p:cNvPicPr/>
              <p:nvPr/>
            </p:nvPicPr>
            <p:blipFill>
              <a:blip r:embed="rId11"/>
              <a:stretch>
                <a:fillRect/>
              </a:stretch>
            </p:blipFill>
            <p:spPr>
              <a:xfrm>
                <a:off x="1812992" y="2828635"/>
                <a:ext cx="3177000" cy="109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D6004528-F21C-458F-9D18-683CE175A7FB}"/>
                  </a:ext>
                </a:extLst>
              </p14:cNvPr>
              <p14:cNvContentPartPr/>
              <p14:nvPr/>
            </p14:nvContentPartPr>
            <p14:xfrm>
              <a:off x="1878872" y="4119235"/>
              <a:ext cx="3094200" cy="1248120"/>
            </p14:xfrm>
          </p:contentPart>
        </mc:Choice>
        <mc:Fallback xmlns="">
          <p:pic>
            <p:nvPicPr>
              <p:cNvPr id="16" name="Freihand 15">
                <a:extLst>
                  <a:ext uri="{FF2B5EF4-FFF2-40B4-BE49-F238E27FC236}">
                    <a16:creationId xmlns:a16="http://schemas.microsoft.com/office/drawing/2014/main" id="{D6004528-F21C-458F-9D18-683CE175A7FB}"/>
                  </a:ext>
                </a:extLst>
              </p:cNvPr>
              <p:cNvPicPr/>
              <p:nvPr/>
            </p:nvPicPr>
            <p:blipFill>
              <a:blip r:embed="rId13"/>
              <a:stretch>
                <a:fillRect/>
              </a:stretch>
            </p:blipFill>
            <p:spPr>
              <a:xfrm>
                <a:off x="1842872" y="4047235"/>
                <a:ext cx="3165840" cy="1391760"/>
              </a:xfrm>
              <a:prstGeom prst="rect">
                <a:avLst/>
              </a:prstGeom>
            </p:spPr>
          </p:pic>
        </mc:Fallback>
      </mc:AlternateContent>
    </p:spTree>
    <p:extLst>
      <p:ext uri="{BB962C8B-B14F-4D97-AF65-F5344CB8AC3E}">
        <p14:creationId xmlns:p14="http://schemas.microsoft.com/office/powerpoint/2010/main" val="227390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5CECB-768B-42FE-B26F-C4F5D0D81161}"/>
              </a:ext>
            </a:extLst>
          </p:cNvPr>
          <p:cNvSpPr txBox="1">
            <a:spLocks/>
          </p:cNvSpPr>
          <p:nvPr/>
        </p:nvSpPr>
        <p:spPr>
          <a:xfrm>
            <a:off x="685800" y="609600"/>
            <a:ext cx="77724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96" charset="-128"/>
              </a:defRPr>
            </a:lvl2pPr>
            <a:lvl3pPr algn="ctr" rtl="0" eaLnBrk="1" fontAlgn="base" hangingPunct="1">
              <a:spcBef>
                <a:spcPct val="0"/>
              </a:spcBef>
              <a:spcAft>
                <a:spcPct val="0"/>
              </a:spcAft>
              <a:defRPr sz="4400">
                <a:solidFill>
                  <a:schemeClr val="tx2"/>
                </a:solidFill>
                <a:latin typeface="Arial" charset="0"/>
                <a:ea typeface="ＭＳ Ｐゴシック" pitchFamily="96" charset="-128"/>
              </a:defRPr>
            </a:lvl3pPr>
            <a:lvl4pPr algn="ctr" rtl="0" eaLnBrk="1" fontAlgn="base" hangingPunct="1">
              <a:spcBef>
                <a:spcPct val="0"/>
              </a:spcBef>
              <a:spcAft>
                <a:spcPct val="0"/>
              </a:spcAft>
              <a:defRPr sz="4400">
                <a:solidFill>
                  <a:schemeClr val="tx2"/>
                </a:solidFill>
                <a:latin typeface="Arial" charset="0"/>
                <a:ea typeface="ＭＳ Ｐゴシック" pitchFamily="96" charset="-128"/>
              </a:defRPr>
            </a:lvl4pPr>
            <a:lvl5pPr algn="ctr" rtl="0" eaLnBrk="1" fontAlgn="base" hangingPunct="1">
              <a:spcBef>
                <a:spcPct val="0"/>
              </a:spcBef>
              <a:spcAft>
                <a:spcPct val="0"/>
              </a:spcAft>
              <a:defRPr sz="4400">
                <a:solidFill>
                  <a:schemeClr val="tx2"/>
                </a:solidFill>
                <a:latin typeface="Arial" charset="0"/>
                <a:ea typeface="ＭＳ Ｐゴシック" pitchFamily="96"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96"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96"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96"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96" charset="-128"/>
              </a:defRPr>
            </a:lvl9pPr>
          </a:lstStyle>
          <a:p>
            <a:r>
              <a:rPr lang="de-CH" kern="0"/>
              <a:t>Einzelberatung</a:t>
            </a:r>
            <a:endParaRPr lang="de-CH" kern="0" dirty="0"/>
          </a:p>
        </p:txBody>
      </p:sp>
      <p:sp>
        <p:nvSpPr>
          <p:cNvPr id="3" name="Inhaltsplatzhalter 2">
            <a:extLst>
              <a:ext uri="{FF2B5EF4-FFF2-40B4-BE49-F238E27FC236}">
                <a16:creationId xmlns:a16="http://schemas.microsoft.com/office/drawing/2014/main" id="{1846BD09-49DA-4F5C-A3E7-3E9EDE72AAB4}"/>
              </a:ext>
            </a:extLst>
          </p:cNvPr>
          <p:cNvSpPr txBox="1">
            <a:spLocks/>
          </p:cNvSpPr>
          <p:nvPr/>
        </p:nvSpPr>
        <p:spPr>
          <a:xfrm>
            <a:off x="457200" y="2060848"/>
            <a:ext cx="8229600" cy="358584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ct val="50000"/>
              </a:spcBef>
              <a:buFontTx/>
              <a:buNone/>
              <a:defRPr/>
            </a:pPr>
            <a:endParaRPr lang="de-CH" altLang="de-DE" sz="1800" kern="0" dirty="0"/>
          </a:p>
          <a:p>
            <a:pPr marL="0" indent="0">
              <a:spcBef>
                <a:spcPct val="50000"/>
              </a:spcBef>
              <a:buFontTx/>
              <a:buNone/>
              <a:defRPr/>
            </a:pPr>
            <a:endParaRPr lang="de-CH" altLang="de-DE" sz="1800" kern="0" dirty="0"/>
          </a:p>
          <a:p>
            <a:pPr marL="0" indent="0">
              <a:spcBef>
                <a:spcPct val="50000"/>
              </a:spcBef>
              <a:buFontTx/>
              <a:buNone/>
              <a:defRPr/>
            </a:pPr>
            <a:endParaRPr lang="de-CH" altLang="de-DE" sz="1800" kern="0" dirty="0"/>
          </a:p>
          <a:p>
            <a:pPr marL="0" indent="0">
              <a:spcBef>
                <a:spcPct val="50000"/>
              </a:spcBef>
              <a:buFontTx/>
              <a:buNone/>
              <a:defRPr/>
            </a:pPr>
            <a:endParaRPr lang="de-CH" altLang="de-DE" sz="1800" kern="0" dirty="0"/>
          </a:p>
          <a:p>
            <a:pPr marL="0" indent="0">
              <a:spcBef>
                <a:spcPct val="50000"/>
              </a:spcBef>
              <a:buFontTx/>
              <a:buNone/>
              <a:defRPr/>
            </a:pPr>
            <a:r>
              <a:rPr lang="de-CH" altLang="de-DE" sz="1800" kern="0" dirty="0"/>
              <a:t>«Ich habe keine Ahnung, was ich nach der Schule machen soll»</a:t>
            </a:r>
          </a:p>
          <a:p>
            <a:pPr marL="0" indent="0">
              <a:spcBef>
                <a:spcPct val="50000"/>
              </a:spcBef>
              <a:buFontTx/>
              <a:buNone/>
              <a:defRPr/>
            </a:pPr>
            <a:r>
              <a:rPr lang="de-CH" altLang="de-DE" sz="1800" kern="0" dirty="0"/>
              <a:t>«Ich möchte gerne einen Test machen, um Ideen für eine Schnupperlehre zu finden»</a:t>
            </a:r>
          </a:p>
          <a:p>
            <a:pPr marL="0" indent="0">
              <a:spcBef>
                <a:spcPct val="50000"/>
              </a:spcBef>
              <a:buFontTx/>
              <a:buNone/>
              <a:defRPr/>
            </a:pPr>
            <a:r>
              <a:rPr lang="de-CH" altLang="de-DE" sz="1800" kern="0" dirty="0"/>
              <a:t>«Es ist schwierig, für Beruf X eine Schnupperlehre zu finden»</a:t>
            </a:r>
          </a:p>
          <a:p>
            <a:pPr marL="0" indent="0">
              <a:spcBef>
                <a:spcPct val="50000"/>
              </a:spcBef>
              <a:buFontTx/>
              <a:buNone/>
              <a:defRPr/>
            </a:pPr>
            <a:r>
              <a:rPr lang="de-CH" altLang="de-DE" sz="1800" kern="0" dirty="0"/>
              <a:t>«Ich habe bisher nur Absagen auf meine Bewerbungen erhalten»</a:t>
            </a:r>
          </a:p>
        </p:txBody>
      </p:sp>
      <p:sp>
        <p:nvSpPr>
          <p:cNvPr id="4" name="Rectangle 19">
            <a:extLst>
              <a:ext uri="{FF2B5EF4-FFF2-40B4-BE49-F238E27FC236}">
                <a16:creationId xmlns:a16="http://schemas.microsoft.com/office/drawing/2014/main" id="{7B771340-330D-4B98-A3EB-9ADACE0D3E02}"/>
              </a:ext>
            </a:extLst>
          </p:cNvPr>
          <p:cNvSpPr>
            <a:spLocks noChangeArrowheads="1"/>
          </p:cNvSpPr>
          <p:nvPr/>
        </p:nvSpPr>
        <p:spPr bwMode="auto">
          <a:xfrm>
            <a:off x="4416716" y="2449292"/>
            <a:ext cx="3132348" cy="6014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de-DE" sz="1800" b="1" dirty="0">
                <a:latin typeface="+mn-lt"/>
              </a:rPr>
              <a:t>Anmeldung telefonisch (morgens 032 627 28 90)</a:t>
            </a:r>
            <a:endParaRPr lang="de-DE" sz="1800" b="1" dirty="0">
              <a:solidFill>
                <a:schemeClr val="tx2"/>
              </a:solidFill>
              <a:latin typeface="+mn-lt"/>
            </a:endParaRPr>
          </a:p>
        </p:txBody>
      </p:sp>
      <p:pic>
        <p:nvPicPr>
          <p:cNvPr id="5" name="Inhaltsplatzhalter 11">
            <a:extLst>
              <a:ext uri="{FF2B5EF4-FFF2-40B4-BE49-F238E27FC236}">
                <a16:creationId xmlns:a16="http://schemas.microsoft.com/office/drawing/2014/main" id="{200EC692-6C4F-4C1E-B7B1-C3B5F227F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 y="1752600"/>
            <a:ext cx="2821781" cy="1882378"/>
          </a:xfrm>
          <a:prstGeom prst="roundRect">
            <a:avLst>
              <a:gd name="adj" fmla="val 4167"/>
            </a:avLst>
          </a:prstGeom>
          <a:solidFill>
            <a:srgbClr val="FFFFFF"/>
          </a:solidFill>
          <a:ln w="76200" cap="sq">
            <a:noFill/>
            <a:miter lim="800000"/>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99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95E543E6-5622-48AD-9729-A37F1777090D}"/>
              </a:ext>
            </a:extLst>
          </p:cNvPr>
          <p:cNvSpPr txBox="1">
            <a:spLocks/>
          </p:cNvSpPr>
          <p:nvPr/>
        </p:nvSpPr>
        <p:spPr>
          <a:xfrm>
            <a:off x="1287643" y="2060848"/>
            <a:ext cx="6568715" cy="1140754"/>
          </a:xfrm>
          <a:prstGeom prst="rect">
            <a:avLst/>
          </a:prstGeom>
        </p:spPr>
        <p:txBody>
          <a:bodyPr>
            <a:normAutofit fontScale="25000" lnSpcReduction="20000"/>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96" charset="-128"/>
              </a:defRPr>
            </a:lvl2pPr>
            <a:lvl3pPr algn="ctr" rtl="0" eaLnBrk="1" fontAlgn="base" hangingPunct="1">
              <a:spcBef>
                <a:spcPct val="0"/>
              </a:spcBef>
              <a:spcAft>
                <a:spcPct val="0"/>
              </a:spcAft>
              <a:defRPr sz="4400">
                <a:solidFill>
                  <a:schemeClr val="tx2"/>
                </a:solidFill>
                <a:latin typeface="Arial" charset="0"/>
                <a:ea typeface="ＭＳ Ｐゴシック" pitchFamily="96" charset="-128"/>
              </a:defRPr>
            </a:lvl3pPr>
            <a:lvl4pPr algn="ctr" rtl="0" eaLnBrk="1" fontAlgn="base" hangingPunct="1">
              <a:spcBef>
                <a:spcPct val="0"/>
              </a:spcBef>
              <a:spcAft>
                <a:spcPct val="0"/>
              </a:spcAft>
              <a:defRPr sz="4400">
                <a:solidFill>
                  <a:schemeClr val="tx2"/>
                </a:solidFill>
                <a:latin typeface="Arial" charset="0"/>
                <a:ea typeface="ＭＳ Ｐゴシック" pitchFamily="96" charset="-128"/>
              </a:defRPr>
            </a:lvl4pPr>
            <a:lvl5pPr algn="ctr" rtl="0" eaLnBrk="1" fontAlgn="base" hangingPunct="1">
              <a:spcBef>
                <a:spcPct val="0"/>
              </a:spcBef>
              <a:spcAft>
                <a:spcPct val="0"/>
              </a:spcAft>
              <a:defRPr sz="4400">
                <a:solidFill>
                  <a:schemeClr val="tx2"/>
                </a:solidFill>
                <a:latin typeface="Arial" charset="0"/>
                <a:ea typeface="ＭＳ Ｐゴシック" pitchFamily="96"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96"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96"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96"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96" charset="-128"/>
              </a:defRPr>
            </a:lvl9pPr>
          </a:lstStyle>
          <a:p>
            <a:br>
              <a:rPr lang="de-DE" b="1" kern="0" dirty="0"/>
            </a:br>
            <a:r>
              <a:rPr lang="de-DE" b="1" kern="0" dirty="0"/>
              <a:t> </a:t>
            </a:r>
            <a:br>
              <a:rPr lang="de-DE" b="1" kern="0" dirty="0"/>
            </a:br>
            <a:r>
              <a:rPr lang="de-DE" sz="16000" b="1" kern="0" dirty="0"/>
              <a:t>Standortbestimmung für Interessierte ab 40</a:t>
            </a:r>
            <a:br>
              <a:rPr lang="de-DE" b="1" kern="0" dirty="0"/>
            </a:br>
            <a:endParaRPr lang="de-DE" kern="0" dirty="0"/>
          </a:p>
        </p:txBody>
      </p:sp>
      <p:pic>
        <p:nvPicPr>
          <p:cNvPr id="3" name="Grafik 2">
            <a:extLst>
              <a:ext uri="{FF2B5EF4-FFF2-40B4-BE49-F238E27FC236}">
                <a16:creationId xmlns:a16="http://schemas.microsoft.com/office/drawing/2014/main" id="{90148771-854E-4F79-A95E-4A7582660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642" y="1391477"/>
            <a:ext cx="1262906" cy="861072"/>
          </a:xfrm>
          <a:prstGeom prst="rect">
            <a:avLst/>
          </a:prstGeom>
        </p:spPr>
      </p:pic>
      <p:sp>
        <p:nvSpPr>
          <p:cNvPr id="4" name="Rechteck 3">
            <a:extLst>
              <a:ext uri="{FF2B5EF4-FFF2-40B4-BE49-F238E27FC236}">
                <a16:creationId xmlns:a16="http://schemas.microsoft.com/office/drawing/2014/main" id="{147392F5-7DE5-4D16-885D-29327239EF39}"/>
              </a:ext>
            </a:extLst>
          </p:cNvPr>
          <p:cNvSpPr/>
          <p:nvPr/>
        </p:nvSpPr>
        <p:spPr>
          <a:xfrm>
            <a:off x="1263960" y="3537013"/>
            <a:ext cx="6904855" cy="2412199"/>
          </a:xfrm>
          <a:prstGeom prst="rect">
            <a:avLst/>
          </a:prstGeom>
        </p:spPr>
        <p:txBody>
          <a:bodyPr wrap="square">
            <a:spAutoFit/>
          </a:bodyPr>
          <a:lstStyle/>
          <a:p>
            <a:pPr marL="214313" indent="-214313">
              <a:lnSpc>
                <a:spcPct val="150000"/>
              </a:lnSpc>
              <a:buFont typeface="Wingdings" panose="05000000000000000000" pitchFamily="2" charset="2"/>
              <a:buChar char="ü"/>
            </a:pPr>
            <a:r>
              <a:rPr lang="de-CH" sz="1800" b="1" dirty="0"/>
              <a:t>berufliche Entwicklungsmöglichkeiten entdecken</a:t>
            </a:r>
          </a:p>
          <a:p>
            <a:pPr marL="214313" indent="-214313">
              <a:lnSpc>
                <a:spcPct val="150000"/>
              </a:lnSpc>
              <a:buFont typeface="Wingdings" panose="05000000000000000000" pitchFamily="2" charset="2"/>
              <a:buChar char="ü"/>
            </a:pPr>
            <a:r>
              <a:rPr lang="de-CH" sz="1800" b="1" dirty="0"/>
              <a:t>in die eigene Arbeitsmarktfähigkeit investieren</a:t>
            </a:r>
          </a:p>
          <a:p>
            <a:pPr marL="214313" indent="-214313">
              <a:lnSpc>
                <a:spcPct val="150000"/>
              </a:lnSpc>
              <a:buFont typeface="Wingdings" panose="05000000000000000000" pitchFamily="2" charset="2"/>
              <a:buChar char="ü"/>
            </a:pPr>
            <a:r>
              <a:rPr lang="de-CH" sz="1800" b="1" dirty="0"/>
              <a:t>gesamtschweizerisch und kostenlos</a:t>
            </a:r>
          </a:p>
          <a:p>
            <a:pPr marL="214313" indent="-214313">
              <a:lnSpc>
                <a:spcPct val="150000"/>
              </a:lnSpc>
              <a:buFont typeface="Wingdings" panose="05000000000000000000" pitchFamily="2" charset="2"/>
              <a:buChar char="ü"/>
            </a:pPr>
            <a:r>
              <a:rPr lang="de-CH" sz="1800" b="1" dirty="0">
                <a:hlinkClick r:id="rId3"/>
              </a:rPr>
              <a:t>so.ch/viamia</a:t>
            </a:r>
            <a:r>
              <a:rPr lang="de-CH" sz="1800" b="1" dirty="0"/>
              <a:t> oder </a:t>
            </a:r>
            <a:r>
              <a:rPr lang="de-CH" sz="1800" b="1" dirty="0">
                <a:hlinkClick r:id="rId4"/>
              </a:rPr>
              <a:t>viamia.ch</a:t>
            </a:r>
            <a:endParaRPr lang="de-CH" sz="1800" b="1" dirty="0"/>
          </a:p>
          <a:p>
            <a:pPr>
              <a:lnSpc>
                <a:spcPct val="150000"/>
              </a:lnSpc>
            </a:pPr>
            <a:endParaRPr lang="de-DE" sz="1650" b="1" dirty="0"/>
          </a:p>
          <a:p>
            <a:endParaRPr lang="de-CH" sz="1800" b="1" dirty="0"/>
          </a:p>
        </p:txBody>
      </p:sp>
    </p:spTree>
    <p:extLst>
      <p:ext uri="{BB962C8B-B14F-4D97-AF65-F5344CB8AC3E}">
        <p14:creationId xmlns:p14="http://schemas.microsoft.com/office/powerpoint/2010/main" val="19809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9C02613-768D-4A43-AB69-75FAC6CF8694}"/>
              </a:ext>
            </a:extLst>
          </p:cNvPr>
          <p:cNvPicPr>
            <a:picLocks noChangeAspect="1"/>
          </p:cNvPicPr>
          <p:nvPr/>
        </p:nvPicPr>
        <p:blipFill>
          <a:blip r:embed="rId2"/>
          <a:stretch>
            <a:fillRect/>
          </a:stretch>
        </p:blipFill>
        <p:spPr>
          <a:xfrm>
            <a:off x="1115616" y="1695046"/>
            <a:ext cx="6696744" cy="3750177"/>
          </a:xfrm>
          <a:prstGeom prst="rect">
            <a:avLst/>
          </a:prstGeom>
        </p:spPr>
      </p:pic>
    </p:spTree>
    <p:extLst>
      <p:ext uri="{BB962C8B-B14F-4D97-AF65-F5344CB8AC3E}">
        <p14:creationId xmlns:p14="http://schemas.microsoft.com/office/powerpoint/2010/main" val="371643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412776"/>
            <a:ext cx="8137525" cy="461963"/>
          </a:xfrm>
          <a:prstGeom prst="rect">
            <a:avLst/>
          </a:prstGeom>
          <a:solidFill>
            <a:schemeClr val="accent6">
              <a:lumMod val="20000"/>
              <a:lumOff val="80000"/>
            </a:schemeClr>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000000"/>
                </a:solidFill>
                <a:effectLst/>
                <a:uLnTx/>
                <a:uFillTx/>
                <a:latin typeface="Arial" charset="0"/>
                <a:ea typeface="ＭＳ Ｐゴシック" pitchFamily="96" charset="-128"/>
                <a:cs typeface="+mn-cs"/>
              </a:rPr>
              <a:t>Bildungslandschaft Schweiz</a:t>
            </a:r>
          </a:p>
        </p:txBody>
      </p:sp>
      <p:pic>
        <p:nvPicPr>
          <p:cNvPr id="3" name="Grafik 2">
            <a:extLst>
              <a:ext uri="{FF2B5EF4-FFF2-40B4-BE49-F238E27FC236}">
                <a16:creationId xmlns:a16="http://schemas.microsoft.com/office/drawing/2014/main" id="{CE753CE1-4402-47C7-97AE-06F2ED5C20FB}"/>
              </a:ext>
            </a:extLst>
          </p:cNvPr>
          <p:cNvPicPr>
            <a:picLocks noChangeAspect="1"/>
          </p:cNvPicPr>
          <p:nvPr/>
        </p:nvPicPr>
        <p:blipFill>
          <a:blip r:embed="rId3"/>
          <a:stretch>
            <a:fillRect/>
          </a:stretch>
        </p:blipFill>
        <p:spPr>
          <a:xfrm>
            <a:off x="395536" y="1874740"/>
            <a:ext cx="8137524" cy="434481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D35510E-11E8-44AD-9CA4-87F5574DB4B9}"/>
                  </a:ext>
                </a:extLst>
              </p14:cNvPr>
              <p14:cNvContentPartPr/>
              <p14:nvPr/>
            </p14:nvContentPartPr>
            <p14:xfrm>
              <a:off x="5355752" y="2692915"/>
              <a:ext cx="360" cy="10440"/>
            </p14:xfrm>
          </p:contentPart>
        </mc:Choice>
        <mc:Fallback xmlns="">
          <p:pic>
            <p:nvPicPr>
              <p:cNvPr id="2" name="Freihand 1">
                <a:extLst>
                  <a:ext uri="{FF2B5EF4-FFF2-40B4-BE49-F238E27FC236}">
                    <a16:creationId xmlns:a16="http://schemas.microsoft.com/office/drawing/2014/main" id="{9D35510E-11E8-44AD-9CA4-87F5574DB4B9}"/>
                  </a:ext>
                </a:extLst>
              </p:cNvPr>
              <p:cNvPicPr/>
              <p:nvPr/>
            </p:nvPicPr>
            <p:blipFill>
              <a:blip r:embed="rId5"/>
              <a:stretch>
                <a:fillRect/>
              </a:stretch>
            </p:blipFill>
            <p:spPr>
              <a:xfrm>
                <a:off x="5283752" y="2548915"/>
                <a:ext cx="1440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4E45EED-8F4C-4207-B223-0066310EC91B}"/>
                  </a:ext>
                </a:extLst>
              </p14:cNvPr>
              <p14:cNvContentPartPr/>
              <p14:nvPr/>
            </p14:nvContentPartPr>
            <p14:xfrm>
              <a:off x="5104472" y="2631715"/>
              <a:ext cx="3045240" cy="1097640"/>
            </p14:xfrm>
          </p:contentPart>
        </mc:Choice>
        <mc:Fallback xmlns="">
          <p:pic>
            <p:nvPicPr>
              <p:cNvPr id="4" name="Freihand 3">
                <a:extLst>
                  <a:ext uri="{FF2B5EF4-FFF2-40B4-BE49-F238E27FC236}">
                    <a16:creationId xmlns:a16="http://schemas.microsoft.com/office/drawing/2014/main" id="{74E45EED-8F4C-4207-B223-0066310EC91B}"/>
                  </a:ext>
                </a:extLst>
              </p:cNvPr>
              <p:cNvPicPr/>
              <p:nvPr/>
            </p:nvPicPr>
            <p:blipFill>
              <a:blip r:embed="rId7"/>
              <a:stretch>
                <a:fillRect/>
              </a:stretch>
            </p:blipFill>
            <p:spPr>
              <a:xfrm>
                <a:off x="5032472" y="2487715"/>
                <a:ext cx="3188880" cy="138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5507B91F-7260-4EC9-9DD8-968FD369FAF6}"/>
                  </a:ext>
                </a:extLst>
              </p14:cNvPr>
              <p14:cNvContentPartPr/>
              <p14:nvPr/>
            </p14:nvContentPartPr>
            <p14:xfrm>
              <a:off x="5134712" y="4228315"/>
              <a:ext cx="2975760" cy="836280"/>
            </p14:xfrm>
          </p:contentPart>
        </mc:Choice>
        <mc:Fallback xmlns="">
          <p:pic>
            <p:nvPicPr>
              <p:cNvPr id="6" name="Freihand 5">
                <a:extLst>
                  <a:ext uri="{FF2B5EF4-FFF2-40B4-BE49-F238E27FC236}">
                    <a16:creationId xmlns:a16="http://schemas.microsoft.com/office/drawing/2014/main" id="{5507B91F-7260-4EC9-9DD8-968FD369FAF6}"/>
                  </a:ext>
                </a:extLst>
              </p:cNvPr>
              <p:cNvPicPr/>
              <p:nvPr/>
            </p:nvPicPr>
            <p:blipFill>
              <a:blip r:embed="rId9"/>
              <a:stretch>
                <a:fillRect/>
              </a:stretch>
            </p:blipFill>
            <p:spPr>
              <a:xfrm>
                <a:off x="5062712" y="4084315"/>
                <a:ext cx="3119400" cy="1123920"/>
              </a:xfrm>
              <a:prstGeom prst="rect">
                <a:avLst/>
              </a:prstGeom>
            </p:spPr>
          </p:pic>
        </mc:Fallback>
      </mc:AlternateContent>
    </p:spTree>
    <p:extLst>
      <p:ext uri="{BB962C8B-B14F-4D97-AF65-F5344CB8AC3E}">
        <p14:creationId xmlns:p14="http://schemas.microsoft.com/office/powerpoint/2010/main" val="4075279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412776"/>
            <a:ext cx="8137525" cy="461963"/>
          </a:xfrm>
          <a:prstGeom prst="rect">
            <a:avLst/>
          </a:prstGeom>
          <a:solidFill>
            <a:schemeClr val="accent6">
              <a:lumMod val="20000"/>
              <a:lumOff val="80000"/>
            </a:schemeClr>
          </a:solidFill>
        </p:spPr>
        <p:txBody>
          <a:bodyPr>
            <a:spAutoFit/>
          </a:bodyPr>
          <a:lstStyle/>
          <a:p>
            <a:pPr algn="ctr"/>
            <a:r>
              <a:rPr lang="de-CH" altLang="de-DE" b="1" dirty="0"/>
              <a:t>Bildungslandschaft Schweiz</a:t>
            </a:r>
          </a:p>
        </p:txBody>
      </p:sp>
      <p:pic>
        <p:nvPicPr>
          <p:cNvPr id="3" name="Grafik 2">
            <a:extLst>
              <a:ext uri="{FF2B5EF4-FFF2-40B4-BE49-F238E27FC236}">
                <a16:creationId xmlns:a16="http://schemas.microsoft.com/office/drawing/2014/main" id="{CE753CE1-4402-47C7-97AE-06F2ED5C20FB}"/>
              </a:ext>
            </a:extLst>
          </p:cNvPr>
          <p:cNvPicPr>
            <a:picLocks noChangeAspect="1"/>
          </p:cNvPicPr>
          <p:nvPr/>
        </p:nvPicPr>
        <p:blipFill>
          <a:blip r:embed="rId3"/>
          <a:stretch>
            <a:fillRect/>
          </a:stretch>
        </p:blipFill>
        <p:spPr>
          <a:xfrm>
            <a:off x="395536" y="1874740"/>
            <a:ext cx="8137524" cy="434481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5E934552-DDC3-43A0-B036-31C08F180887}"/>
                  </a:ext>
                </a:extLst>
              </p14:cNvPr>
              <p14:cNvContentPartPr/>
              <p14:nvPr/>
            </p14:nvContentPartPr>
            <p14:xfrm>
              <a:off x="3491672" y="5243155"/>
              <a:ext cx="3215160" cy="628200"/>
            </p14:xfrm>
          </p:contentPart>
        </mc:Choice>
        <mc:Fallback xmlns="">
          <p:pic>
            <p:nvPicPr>
              <p:cNvPr id="6" name="Freihand 5">
                <a:extLst>
                  <a:ext uri="{FF2B5EF4-FFF2-40B4-BE49-F238E27FC236}">
                    <a16:creationId xmlns:a16="http://schemas.microsoft.com/office/drawing/2014/main" id="{5E934552-DDC3-43A0-B036-31C08F180887}"/>
                  </a:ext>
                </a:extLst>
              </p:cNvPr>
              <p:cNvPicPr/>
              <p:nvPr/>
            </p:nvPicPr>
            <p:blipFill>
              <a:blip r:embed="rId5"/>
              <a:stretch>
                <a:fillRect/>
              </a:stretch>
            </p:blipFill>
            <p:spPr>
              <a:xfrm>
                <a:off x="3473672" y="5225155"/>
                <a:ext cx="3250800" cy="663840"/>
              </a:xfrm>
              <a:prstGeom prst="rect">
                <a:avLst/>
              </a:prstGeom>
            </p:spPr>
          </p:pic>
        </mc:Fallback>
      </mc:AlternateContent>
      <p:sp>
        <p:nvSpPr>
          <p:cNvPr id="7" name="Sprechblase: oval 6">
            <a:extLst>
              <a:ext uri="{FF2B5EF4-FFF2-40B4-BE49-F238E27FC236}">
                <a16:creationId xmlns:a16="http://schemas.microsoft.com/office/drawing/2014/main" id="{EFEC15C6-937D-44DD-9F45-79D0C868E1C7}"/>
              </a:ext>
            </a:extLst>
          </p:cNvPr>
          <p:cNvSpPr/>
          <p:nvPr/>
        </p:nvSpPr>
        <p:spPr bwMode="auto">
          <a:xfrm>
            <a:off x="4093765" y="1874739"/>
            <a:ext cx="4439296" cy="2448272"/>
          </a:xfrm>
          <a:prstGeom prst="wedgeEllipseCallout">
            <a:avLst>
              <a:gd name="adj1" fmla="val -28529"/>
              <a:gd name="adj2" fmla="val 89588"/>
            </a:avLst>
          </a:prstGeom>
          <a:solidFill>
            <a:srgbClr val="FFFF00"/>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de-CH" sz="2000" b="0" i="0" u="none" strike="noStrike" cap="none" normalizeH="0" baseline="0" dirty="0">
              <a:ln>
                <a:noFill/>
              </a:ln>
              <a:effectLst/>
              <a:latin typeface="Arial" charset="0"/>
              <a:ea typeface="ＭＳ Ｐゴシック" pitchFamily="96" charset="-128"/>
            </a:endParaRP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de-CH" sz="2000" b="0" i="0" u="none" strike="noStrike" cap="none" normalizeH="0" baseline="0" dirty="0">
                <a:ln>
                  <a:noFill/>
                </a:ln>
                <a:effectLst/>
                <a:latin typeface="Arial" charset="0"/>
                <a:ea typeface="ＭＳ Ｐゴシック" pitchFamily="96" charset="-128"/>
              </a:rPr>
              <a:t>BVJ</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de-CH" sz="2000" dirty="0"/>
              <a:t>Startpunkt Wallierhof</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de-CH" sz="2000" b="0" i="0" u="none" strike="noStrike" cap="none" normalizeH="0" baseline="0" dirty="0">
                <a:ln>
                  <a:noFill/>
                </a:ln>
                <a:effectLst/>
                <a:latin typeface="Arial" charset="0"/>
                <a:ea typeface="ＭＳ Ｐゴシック" pitchFamily="96" charset="-128"/>
              </a:rPr>
              <a:t>Oder Private Angebote</a:t>
            </a:r>
          </a:p>
        </p:txBody>
      </p:sp>
    </p:spTree>
    <p:extLst>
      <p:ext uri="{BB962C8B-B14F-4D97-AF65-F5344CB8AC3E}">
        <p14:creationId xmlns:p14="http://schemas.microsoft.com/office/powerpoint/2010/main" val="2110263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412776"/>
            <a:ext cx="8137525" cy="461963"/>
          </a:xfrm>
          <a:prstGeom prst="rect">
            <a:avLst/>
          </a:prstGeom>
          <a:solidFill>
            <a:schemeClr val="accent6">
              <a:lumMod val="20000"/>
              <a:lumOff val="80000"/>
            </a:schemeClr>
          </a:solidFill>
        </p:spPr>
        <p:txBody>
          <a:bodyPr>
            <a:spAutoFit/>
          </a:bodyPr>
          <a:lstStyle/>
          <a:p>
            <a:pPr algn="ctr"/>
            <a:r>
              <a:rPr lang="de-CH" altLang="de-DE" b="1" dirty="0"/>
              <a:t>Lehre / Matur</a:t>
            </a:r>
          </a:p>
        </p:txBody>
      </p:sp>
      <p:pic>
        <p:nvPicPr>
          <p:cNvPr id="1026" name="Picture 2">
            <a:extLst>
              <a:ext uri="{FF2B5EF4-FFF2-40B4-BE49-F238E27FC236}">
                <a16:creationId xmlns:a16="http://schemas.microsoft.com/office/drawing/2014/main" id="{36EA3ED9-E8C7-4A7C-A0F5-9FCE85303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8137524" cy="2381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e 3">
            <a:extLst>
              <a:ext uri="{FF2B5EF4-FFF2-40B4-BE49-F238E27FC236}">
                <a16:creationId xmlns:a16="http://schemas.microsoft.com/office/drawing/2014/main" id="{FEC7D611-21F5-46B0-8468-32F758DE2FD8}"/>
              </a:ext>
            </a:extLst>
          </p:cNvPr>
          <p:cNvGraphicFramePr>
            <a:graphicFrameLocks noGrp="1"/>
          </p:cNvGraphicFramePr>
          <p:nvPr>
            <p:extLst>
              <p:ext uri="{D42A27DB-BD31-4B8C-83A1-F6EECF244321}">
                <p14:modId xmlns:p14="http://schemas.microsoft.com/office/powerpoint/2010/main" val="2575241184"/>
              </p:ext>
            </p:extLst>
          </p:nvPr>
        </p:nvGraphicFramePr>
        <p:xfrm>
          <a:off x="395536" y="4663117"/>
          <a:ext cx="8137524" cy="1112520"/>
        </p:xfrm>
        <a:graphic>
          <a:graphicData uri="http://schemas.openxmlformats.org/drawingml/2006/table">
            <a:tbl>
              <a:tblPr firstRow="1" bandRow="1">
                <a:tableStyleId>{5C22544A-7EE6-4342-B048-85BDC9FD1C3A}</a:tableStyleId>
              </a:tblPr>
              <a:tblGrid>
                <a:gridCol w="4068762">
                  <a:extLst>
                    <a:ext uri="{9D8B030D-6E8A-4147-A177-3AD203B41FA5}">
                      <a16:colId xmlns:a16="http://schemas.microsoft.com/office/drawing/2014/main" val="3321020418"/>
                    </a:ext>
                  </a:extLst>
                </a:gridCol>
                <a:gridCol w="4068762">
                  <a:extLst>
                    <a:ext uri="{9D8B030D-6E8A-4147-A177-3AD203B41FA5}">
                      <a16:colId xmlns:a16="http://schemas.microsoft.com/office/drawing/2014/main" val="160637992"/>
                    </a:ext>
                  </a:extLst>
                </a:gridCol>
              </a:tblGrid>
              <a:tr h="370840">
                <a:tc>
                  <a:txBody>
                    <a:bodyPr/>
                    <a:lstStyle/>
                    <a:p>
                      <a:r>
                        <a:rPr lang="de-CH" dirty="0"/>
                        <a:t>Allgemein bildende Schulen</a:t>
                      </a:r>
                    </a:p>
                  </a:txBody>
                  <a:tcPr/>
                </a:tc>
                <a:tc>
                  <a:txBody>
                    <a:bodyPr/>
                    <a:lstStyle/>
                    <a:p>
                      <a:r>
                        <a:rPr lang="de-CH" dirty="0"/>
                        <a:t>Berufsbildende Schulen</a:t>
                      </a:r>
                    </a:p>
                  </a:txBody>
                  <a:tcPr/>
                </a:tc>
                <a:extLst>
                  <a:ext uri="{0D108BD9-81ED-4DB2-BD59-A6C34878D82A}">
                    <a16:rowId xmlns:a16="http://schemas.microsoft.com/office/drawing/2014/main" val="138102171"/>
                  </a:ext>
                </a:extLst>
              </a:tr>
              <a:tr h="370840">
                <a:tc>
                  <a:txBody>
                    <a:bodyPr/>
                    <a:lstStyle/>
                    <a:p>
                      <a:r>
                        <a:rPr lang="de-CH" sz="1600" dirty="0"/>
                        <a:t>Maturitätsschulen</a:t>
                      </a:r>
                    </a:p>
                  </a:txBody>
                  <a:tcPr/>
                </a:tc>
                <a:tc>
                  <a:txBody>
                    <a:bodyPr/>
                    <a:lstStyle/>
                    <a:p>
                      <a:r>
                        <a:rPr lang="de-CH" sz="1600" dirty="0"/>
                        <a:t>Berufslehre mit eidg. Fähigkeitszeugnis</a:t>
                      </a:r>
                    </a:p>
                  </a:txBody>
                  <a:tcPr/>
                </a:tc>
                <a:extLst>
                  <a:ext uri="{0D108BD9-81ED-4DB2-BD59-A6C34878D82A}">
                    <a16:rowId xmlns:a16="http://schemas.microsoft.com/office/drawing/2014/main" val="2482723124"/>
                  </a:ext>
                </a:extLst>
              </a:tr>
              <a:tr h="370840">
                <a:tc>
                  <a:txBody>
                    <a:bodyPr/>
                    <a:lstStyle/>
                    <a:p>
                      <a:r>
                        <a:rPr lang="de-CH" sz="1600" dirty="0"/>
                        <a:t>Fachmittelschulen</a:t>
                      </a:r>
                    </a:p>
                  </a:txBody>
                  <a:tcPr/>
                </a:tc>
                <a:tc>
                  <a:txBody>
                    <a:bodyPr/>
                    <a:lstStyle/>
                    <a:p>
                      <a:r>
                        <a:rPr lang="de-CH" sz="1600" dirty="0"/>
                        <a:t>Berufslehre mit Berufsattest</a:t>
                      </a:r>
                    </a:p>
                  </a:txBody>
                  <a:tcPr/>
                </a:tc>
                <a:extLst>
                  <a:ext uri="{0D108BD9-81ED-4DB2-BD59-A6C34878D82A}">
                    <a16:rowId xmlns:a16="http://schemas.microsoft.com/office/drawing/2014/main" val="2000995118"/>
                  </a:ext>
                </a:extLst>
              </a:tr>
            </a:tbl>
          </a:graphicData>
        </a:graphic>
      </p:graphicFrame>
      <p:sp>
        <p:nvSpPr>
          <p:cNvPr id="6" name="Ellipse 5">
            <a:extLst>
              <a:ext uri="{FF2B5EF4-FFF2-40B4-BE49-F238E27FC236}">
                <a16:creationId xmlns:a16="http://schemas.microsoft.com/office/drawing/2014/main" id="{772E3F9A-66AA-484F-9880-6AE5771C75FA}"/>
              </a:ext>
            </a:extLst>
          </p:cNvPr>
          <p:cNvSpPr/>
          <p:nvPr/>
        </p:nvSpPr>
        <p:spPr bwMode="auto">
          <a:xfrm>
            <a:off x="4427984" y="2636912"/>
            <a:ext cx="3096344" cy="2026205"/>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charset="0"/>
                <a:ea typeface="ＭＳ Ｐゴシック" pitchFamily="96" charset="-128"/>
              </a:rPr>
              <a:t>Im </a:t>
            </a:r>
            <a:r>
              <a:rPr kumimoji="0" lang="de-CH" sz="1400" b="0" i="0" u="none" strike="noStrike" cap="none" normalizeH="0" baseline="0" dirty="0" err="1">
                <a:ln>
                  <a:noFill/>
                </a:ln>
                <a:solidFill>
                  <a:schemeClr val="tx1"/>
                </a:solidFill>
                <a:effectLst/>
                <a:latin typeface="Arial" charset="0"/>
                <a:ea typeface="ＭＳ Ｐゴシック" pitchFamily="96" charset="-128"/>
              </a:rPr>
              <a:t>Kt</a:t>
            </a:r>
            <a:r>
              <a:rPr kumimoji="0" lang="de-CH" sz="1400" b="0" i="0" u="none" strike="noStrike" cap="none" normalizeH="0" baseline="0" dirty="0">
                <a:ln>
                  <a:noFill/>
                </a:ln>
                <a:solidFill>
                  <a:schemeClr val="tx1"/>
                </a:solidFill>
                <a:effectLst/>
                <a:latin typeface="Arial" charset="0"/>
                <a:ea typeface="ＭＳ Ｐゴシック" pitchFamily="96" charset="-128"/>
              </a:rPr>
              <a:t> SO werden pro Jahr  rund 2200 Lehrstellen besetzt. Nach wie vor ist ein Überangebot an Lehrstellen</a:t>
            </a:r>
            <a:r>
              <a:rPr kumimoji="0" lang="de-CH" sz="1400" b="0" i="0" u="none" strike="noStrike" cap="none" normalizeH="0" dirty="0">
                <a:ln>
                  <a:noFill/>
                </a:ln>
                <a:solidFill>
                  <a:schemeClr val="tx1"/>
                </a:solidFill>
                <a:effectLst/>
                <a:latin typeface="Arial" charset="0"/>
                <a:ea typeface="ＭＳ Ｐゴシック" pitchFamily="96" charset="-128"/>
              </a:rPr>
              <a:t> vorhanden.</a:t>
            </a:r>
            <a:endParaRPr kumimoji="0" lang="de-CH" sz="1400" b="0" i="0" u="none" strike="noStrike" cap="none" normalizeH="0" baseline="0" dirty="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1600112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412776"/>
            <a:ext cx="8137525" cy="461963"/>
          </a:xfrm>
          <a:prstGeom prst="rect">
            <a:avLst/>
          </a:prstGeom>
          <a:solidFill>
            <a:schemeClr val="accent6">
              <a:lumMod val="20000"/>
              <a:lumOff val="80000"/>
            </a:schemeClr>
          </a:solidFill>
        </p:spPr>
        <p:txBody>
          <a:bodyPr>
            <a:spAutoFit/>
          </a:bodyPr>
          <a:lstStyle/>
          <a:p>
            <a:pPr algn="ctr"/>
            <a:r>
              <a:rPr lang="de-CH" altLang="de-DE" b="1" dirty="0"/>
              <a:t>Lehre / Matur / Schülerentwicklung</a:t>
            </a:r>
          </a:p>
        </p:txBody>
      </p:sp>
      <p:pic>
        <p:nvPicPr>
          <p:cNvPr id="1026" name="Picture 2">
            <a:extLst>
              <a:ext uri="{FF2B5EF4-FFF2-40B4-BE49-F238E27FC236}">
                <a16:creationId xmlns:a16="http://schemas.microsoft.com/office/drawing/2014/main" id="{36EA3ED9-E8C7-4A7C-A0F5-9FCE8530346A}"/>
              </a:ext>
            </a:extLst>
          </p:cNvPr>
          <p:cNvPicPr>
            <a:picLocks noChangeAspect="1" noChangeArrowheads="1"/>
          </p:cNvPicPr>
          <p:nvPr/>
        </p:nvPicPr>
        <p:blipFill>
          <a:blip r:embed="rId3">
            <a:alphaModFix amt="33000"/>
            <a:extLst>
              <a:ext uri="{28A0092B-C50C-407E-A947-70E740481C1C}">
                <a14:useLocalDpi xmlns:a14="http://schemas.microsoft.com/office/drawing/2010/main" val="0"/>
              </a:ext>
            </a:extLst>
          </a:blip>
          <a:srcRect/>
          <a:stretch>
            <a:fillRect/>
          </a:stretch>
        </p:blipFill>
        <p:spPr bwMode="auto">
          <a:xfrm>
            <a:off x="395536" y="2060848"/>
            <a:ext cx="8137524" cy="238125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graphicFrame>
        <p:nvGraphicFramePr>
          <p:cNvPr id="3" name="Tabelle 3">
            <a:extLst>
              <a:ext uri="{FF2B5EF4-FFF2-40B4-BE49-F238E27FC236}">
                <a16:creationId xmlns:a16="http://schemas.microsoft.com/office/drawing/2014/main" id="{FEC7D611-21F5-46B0-8468-32F758DE2FD8}"/>
              </a:ext>
            </a:extLst>
          </p:cNvPr>
          <p:cNvGraphicFramePr>
            <a:graphicFrameLocks noGrp="1"/>
          </p:cNvGraphicFramePr>
          <p:nvPr>
            <p:extLst>
              <p:ext uri="{D42A27DB-BD31-4B8C-83A1-F6EECF244321}">
                <p14:modId xmlns:p14="http://schemas.microsoft.com/office/powerpoint/2010/main" val="486841155"/>
              </p:ext>
            </p:extLst>
          </p:nvPr>
        </p:nvGraphicFramePr>
        <p:xfrm>
          <a:off x="395536" y="4663117"/>
          <a:ext cx="8137524" cy="1112520"/>
        </p:xfrm>
        <a:graphic>
          <a:graphicData uri="http://schemas.openxmlformats.org/drawingml/2006/table">
            <a:tbl>
              <a:tblPr firstRow="1" bandRow="1">
                <a:effectLst>
                  <a:reflection blurRad="762000" stA="45000" endPos="65000" dist="50800" dir="5400000" sy="-100000" algn="bl" rotWithShape="0"/>
                </a:effectLst>
                <a:tableStyleId>{5C22544A-7EE6-4342-B048-85BDC9FD1C3A}</a:tableStyleId>
              </a:tblPr>
              <a:tblGrid>
                <a:gridCol w="4068762">
                  <a:extLst>
                    <a:ext uri="{9D8B030D-6E8A-4147-A177-3AD203B41FA5}">
                      <a16:colId xmlns:a16="http://schemas.microsoft.com/office/drawing/2014/main" val="3321020418"/>
                    </a:ext>
                  </a:extLst>
                </a:gridCol>
                <a:gridCol w="4068762">
                  <a:extLst>
                    <a:ext uri="{9D8B030D-6E8A-4147-A177-3AD203B41FA5}">
                      <a16:colId xmlns:a16="http://schemas.microsoft.com/office/drawing/2014/main" val="160637992"/>
                    </a:ext>
                  </a:extLst>
                </a:gridCol>
              </a:tblGrid>
              <a:tr h="370840">
                <a:tc>
                  <a:txBody>
                    <a:bodyPr/>
                    <a:lstStyle/>
                    <a:p>
                      <a:r>
                        <a:rPr lang="de-CH" dirty="0"/>
                        <a:t>Allgemein bildende Schulen</a:t>
                      </a:r>
                    </a:p>
                  </a:txBody>
                  <a:tcPr/>
                </a:tc>
                <a:tc>
                  <a:txBody>
                    <a:bodyPr/>
                    <a:lstStyle/>
                    <a:p>
                      <a:r>
                        <a:rPr lang="de-CH" dirty="0"/>
                        <a:t>Berufsbildende Schulen</a:t>
                      </a:r>
                    </a:p>
                  </a:txBody>
                  <a:tcPr/>
                </a:tc>
                <a:extLst>
                  <a:ext uri="{0D108BD9-81ED-4DB2-BD59-A6C34878D82A}">
                    <a16:rowId xmlns:a16="http://schemas.microsoft.com/office/drawing/2014/main" val="138102171"/>
                  </a:ext>
                </a:extLst>
              </a:tr>
              <a:tr h="370840">
                <a:tc>
                  <a:txBody>
                    <a:bodyPr/>
                    <a:lstStyle/>
                    <a:p>
                      <a:endParaRPr lang="de-CH" sz="1600" dirty="0"/>
                    </a:p>
                  </a:txBody>
                  <a:tcPr/>
                </a:tc>
                <a:tc>
                  <a:txBody>
                    <a:bodyPr/>
                    <a:lstStyle/>
                    <a:p>
                      <a:endParaRPr lang="de-CH" sz="1600" dirty="0"/>
                    </a:p>
                  </a:txBody>
                  <a:tcPr/>
                </a:tc>
                <a:extLst>
                  <a:ext uri="{0D108BD9-81ED-4DB2-BD59-A6C34878D82A}">
                    <a16:rowId xmlns:a16="http://schemas.microsoft.com/office/drawing/2014/main" val="2482723124"/>
                  </a:ext>
                </a:extLst>
              </a:tr>
              <a:tr h="370840">
                <a:tc>
                  <a:txBody>
                    <a:bodyPr/>
                    <a:lstStyle/>
                    <a:p>
                      <a:endParaRPr lang="de-CH" sz="1600" dirty="0"/>
                    </a:p>
                  </a:txBody>
                  <a:tcPr>
                    <a:gradFill>
                      <a:gsLst>
                        <a:gs pos="58406">
                          <a:srgbClr val="E6F4F5"/>
                        </a:gs>
                        <a:gs pos="43364">
                          <a:srgbClr val="ECF6F7"/>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de-CH" sz="1600" dirty="0"/>
                    </a:p>
                  </a:txBody>
                  <a:tcPr/>
                </a:tc>
                <a:extLst>
                  <a:ext uri="{0D108BD9-81ED-4DB2-BD59-A6C34878D82A}">
                    <a16:rowId xmlns:a16="http://schemas.microsoft.com/office/drawing/2014/main" val="2000995118"/>
                  </a:ext>
                </a:extLst>
              </a:tr>
            </a:tbl>
          </a:graphicData>
        </a:graphic>
      </p:graphicFrame>
      <p:pic>
        <p:nvPicPr>
          <p:cNvPr id="4" name="Grafik 3">
            <a:extLst>
              <a:ext uri="{FF2B5EF4-FFF2-40B4-BE49-F238E27FC236}">
                <a16:creationId xmlns:a16="http://schemas.microsoft.com/office/drawing/2014/main" id="{1757756E-B1F6-4F01-B4D9-6EE9713B1429}"/>
              </a:ext>
            </a:extLst>
          </p:cNvPr>
          <p:cNvPicPr>
            <a:picLocks noChangeAspect="1"/>
          </p:cNvPicPr>
          <p:nvPr/>
        </p:nvPicPr>
        <p:blipFill>
          <a:blip r:embed="rId4"/>
          <a:stretch>
            <a:fillRect/>
          </a:stretch>
        </p:blipFill>
        <p:spPr>
          <a:xfrm>
            <a:off x="899592" y="2060848"/>
            <a:ext cx="7056784" cy="3960440"/>
          </a:xfrm>
          <a:prstGeom prst="rect">
            <a:avLst/>
          </a:prstGeom>
        </p:spPr>
      </p:pic>
    </p:spTree>
    <p:extLst>
      <p:ext uri="{BB962C8B-B14F-4D97-AF65-F5344CB8AC3E}">
        <p14:creationId xmlns:p14="http://schemas.microsoft.com/office/powerpoint/2010/main" val="244917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412776"/>
            <a:ext cx="8137525" cy="461963"/>
          </a:xfrm>
          <a:prstGeom prst="rect">
            <a:avLst/>
          </a:prstGeom>
          <a:solidFill>
            <a:schemeClr val="accent6">
              <a:lumMod val="20000"/>
              <a:lumOff val="80000"/>
            </a:schemeClr>
          </a:solidFill>
        </p:spPr>
        <p:txBody>
          <a:bodyPr>
            <a:spAutoFit/>
          </a:bodyPr>
          <a:lstStyle/>
          <a:p>
            <a:pPr algn="ctr"/>
            <a:r>
              <a:rPr lang="de-CH" altLang="de-DE" b="1" dirty="0"/>
              <a:t>Jobchancen</a:t>
            </a:r>
          </a:p>
        </p:txBody>
      </p:sp>
      <p:pic>
        <p:nvPicPr>
          <p:cNvPr id="1026" name="Picture 2">
            <a:extLst>
              <a:ext uri="{FF2B5EF4-FFF2-40B4-BE49-F238E27FC236}">
                <a16:creationId xmlns:a16="http://schemas.microsoft.com/office/drawing/2014/main" id="{36EA3ED9-E8C7-4A7C-A0F5-9FCE8530346A}"/>
              </a:ext>
            </a:extLst>
          </p:cNvPr>
          <p:cNvPicPr>
            <a:picLocks noChangeAspect="1" noChangeArrowheads="1"/>
          </p:cNvPicPr>
          <p:nvPr/>
        </p:nvPicPr>
        <p:blipFill>
          <a:blip r:embed="rId3">
            <a:alphaModFix amt="33000"/>
            <a:extLst>
              <a:ext uri="{28A0092B-C50C-407E-A947-70E740481C1C}">
                <a14:useLocalDpi xmlns:a14="http://schemas.microsoft.com/office/drawing/2010/main" val="0"/>
              </a:ext>
            </a:extLst>
          </a:blip>
          <a:srcRect/>
          <a:stretch>
            <a:fillRect/>
          </a:stretch>
        </p:blipFill>
        <p:spPr bwMode="auto">
          <a:xfrm>
            <a:off x="395536" y="2602012"/>
            <a:ext cx="8137524" cy="238125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3F7DCD82-BAAF-41B7-8212-E03708555C74}"/>
              </a:ext>
            </a:extLst>
          </p:cNvPr>
          <p:cNvPicPr>
            <a:picLocks noChangeAspect="1"/>
          </p:cNvPicPr>
          <p:nvPr/>
        </p:nvPicPr>
        <p:blipFill>
          <a:blip r:embed="rId4"/>
          <a:stretch>
            <a:fillRect/>
          </a:stretch>
        </p:blipFill>
        <p:spPr>
          <a:xfrm>
            <a:off x="395536" y="2063257"/>
            <a:ext cx="8208912" cy="3597991"/>
          </a:xfrm>
          <a:prstGeom prst="rect">
            <a:avLst/>
          </a:prstGeom>
        </p:spPr>
      </p:pic>
      <p:sp>
        <p:nvSpPr>
          <p:cNvPr id="7" name="Textfeld 6">
            <a:extLst>
              <a:ext uri="{FF2B5EF4-FFF2-40B4-BE49-F238E27FC236}">
                <a16:creationId xmlns:a16="http://schemas.microsoft.com/office/drawing/2014/main" id="{FF244BA8-62EC-474C-8E7F-53593FAE080F}"/>
              </a:ext>
            </a:extLst>
          </p:cNvPr>
          <p:cNvSpPr txBox="1"/>
          <p:nvPr/>
        </p:nvSpPr>
        <p:spPr>
          <a:xfrm>
            <a:off x="4464298" y="3403037"/>
            <a:ext cx="4608512" cy="267765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gradFill>
        </p:spPr>
        <p:txBody>
          <a:bodyPr wrap="square" rtlCol="0">
            <a:spAutoFit/>
          </a:bodyPr>
          <a:lstStyle/>
          <a:p>
            <a:r>
              <a:rPr lang="de-CH" b="1" dirty="0"/>
              <a:t>Erkenntnis:</a:t>
            </a:r>
          </a:p>
          <a:p>
            <a:r>
              <a:rPr lang="de-CH" dirty="0"/>
              <a:t>Berufe der Gastronomie, Verkauf, Handwerk, Technik sind sehr gefragt. </a:t>
            </a:r>
          </a:p>
          <a:p>
            <a:r>
              <a:rPr lang="de-CH" b="1" dirty="0"/>
              <a:t>MINT</a:t>
            </a:r>
            <a:r>
              <a:rPr lang="de-CH" dirty="0"/>
              <a:t> Berufe sind in Fahrt..</a:t>
            </a:r>
          </a:p>
          <a:p>
            <a:r>
              <a:rPr lang="de-CH" dirty="0"/>
              <a:t>(</a:t>
            </a:r>
            <a:r>
              <a:rPr lang="de-CH" b="1" dirty="0"/>
              <a:t>M</a:t>
            </a:r>
            <a:r>
              <a:rPr lang="de-CH" dirty="0"/>
              <a:t>athematik, </a:t>
            </a:r>
            <a:r>
              <a:rPr lang="de-CH" b="1" dirty="0"/>
              <a:t>I</a:t>
            </a:r>
            <a:r>
              <a:rPr lang="de-CH" dirty="0"/>
              <a:t>nformatik, </a:t>
            </a:r>
            <a:r>
              <a:rPr lang="de-CH" b="1" dirty="0" err="1"/>
              <a:t>N</a:t>
            </a:r>
            <a:r>
              <a:rPr lang="de-CH" dirty="0" err="1"/>
              <a:t>aturwisschenschaft</a:t>
            </a:r>
            <a:r>
              <a:rPr lang="de-CH" dirty="0"/>
              <a:t>, </a:t>
            </a:r>
            <a:r>
              <a:rPr lang="de-CH" b="1" dirty="0"/>
              <a:t>T</a:t>
            </a:r>
            <a:r>
              <a:rPr lang="de-CH" dirty="0"/>
              <a:t>echnik)</a:t>
            </a:r>
          </a:p>
        </p:txBody>
      </p:sp>
      <p:sp>
        <p:nvSpPr>
          <p:cNvPr id="8" name="Textfeld 7">
            <a:extLst>
              <a:ext uri="{FF2B5EF4-FFF2-40B4-BE49-F238E27FC236}">
                <a16:creationId xmlns:a16="http://schemas.microsoft.com/office/drawing/2014/main" id="{F02A2EB2-EA9A-4AD6-A332-74D91A26581A}"/>
              </a:ext>
            </a:extLst>
          </p:cNvPr>
          <p:cNvSpPr txBox="1"/>
          <p:nvPr/>
        </p:nvSpPr>
        <p:spPr>
          <a:xfrm>
            <a:off x="755576" y="6080693"/>
            <a:ext cx="2808312" cy="246221"/>
          </a:xfrm>
          <a:prstGeom prst="rect">
            <a:avLst/>
          </a:prstGeom>
          <a:noFill/>
        </p:spPr>
        <p:txBody>
          <a:bodyPr wrap="square" rtlCol="0">
            <a:spAutoFit/>
          </a:bodyPr>
          <a:lstStyle/>
          <a:p>
            <a:r>
              <a:rPr lang="de-CH" sz="1000" dirty="0"/>
              <a:t>Quelle: Adecco, </a:t>
            </a:r>
            <a:r>
              <a:rPr lang="de-CH" sz="1000" dirty="0" err="1"/>
              <a:t>Jobindex</a:t>
            </a:r>
            <a:r>
              <a:rPr lang="de-CH" sz="1000" dirty="0"/>
              <a:t> Q2 2022</a:t>
            </a:r>
          </a:p>
        </p:txBody>
      </p:sp>
    </p:spTree>
    <p:extLst>
      <p:ext uri="{BB962C8B-B14F-4D97-AF65-F5344CB8AC3E}">
        <p14:creationId xmlns:p14="http://schemas.microsoft.com/office/powerpoint/2010/main" val="2066312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7" y="13250"/>
            <a:ext cx="2039991" cy="2039991"/>
          </a:xfrm>
          <a:prstGeom prst="rect">
            <a:avLst/>
          </a:prstGeom>
        </p:spPr>
      </p:pic>
      <p:sp>
        <p:nvSpPr>
          <p:cNvPr id="11" name="Textfeld 10"/>
          <p:cNvSpPr txBox="1"/>
          <p:nvPr/>
        </p:nvSpPr>
        <p:spPr>
          <a:xfrm>
            <a:off x="2267744" y="1052736"/>
            <a:ext cx="2808312" cy="461665"/>
          </a:xfrm>
          <a:prstGeom prst="rect">
            <a:avLst/>
          </a:prstGeom>
          <a:noFill/>
        </p:spPr>
        <p:txBody>
          <a:bodyPr wrap="square" rtlCol="0">
            <a:spAutoFit/>
          </a:bodyPr>
          <a:lstStyle/>
          <a:p>
            <a:r>
              <a:rPr lang="de-CH" dirty="0"/>
              <a:t>Bildungsstatistik</a:t>
            </a:r>
          </a:p>
        </p:txBody>
      </p:sp>
      <p:pic>
        <p:nvPicPr>
          <p:cNvPr id="6" name="Grafik 5">
            <a:extLst>
              <a:ext uri="{FF2B5EF4-FFF2-40B4-BE49-F238E27FC236}">
                <a16:creationId xmlns:a16="http://schemas.microsoft.com/office/drawing/2014/main" id="{8867BFFD-520C-4D09-9293-C676930B7488}"/>
              </a:ext>
            </a:extLst>
          </p:cNvPr>
          <p:cNvPicPr>
            <a:picLocks noChangeAspect="1"/>
          </p:cNvPicPr>
          <p:nvPr/>
        </p:nvPicPr>
        <p:blipFill>
          <a:blip r:embed="rId4"/>
          <a:stretch>
            <a:fillRect/>
          </a:stretch>
        </p:blipFill>
        <p:spPr>
          <a:xfrm>
            <a:off x="1547664" y="2445002"/>
            <a:ext cx="5793010" cy="3881316"/>
          </a:xfrm>
          <a:prstGeom prst="rect">
            <a:avLst/>
          </a:prstGeom>
        </p:spPr>
      </p:pic>
      <p:pic>
        <p:nvPicPr>
          <p:cNvPr id="9" name="Grafik 8">
            <a:extLst>
              <a:ext uri="{FF2B5EF4-FFF2-40B4-BE49-F238E27FC236}">
                <a16:creationId xmlns:a16="http://schemas.microsoft.com/office/drawing/2014/main" id="{B2D87486-6D20-4D0B-A4EF-3DBB93E100ED}"/>
              </a:ext>
            </a:extLst>
          </p:cNvPr>
          <p:cNvPicPr>
            <a:picLocks noChangeAspect="1"/>
          </p:cNvPicPr>
          <p:nvPr/>
        </p:nvPicPr>
        <p:blipFill>
          <a:blip r:embed="rId5"/>
          <a:stretch>
            <a:fillRect/>
          </a:stretch>
        </p:blipFill>
        <p:spPr>
          <a:xfrm>
            <a:off x="1547664" y="2053241"/>
            <a:ext cx="6410325" cy="419100"/>
          </a:xfrm>
          <a:prstGeom prst="rect">
            <a:avLst/>
          </a:prstGeom>
        </p:spPr>
      </p:pic>
    </p:spTree>
    <p:extLst>
      <p:ext uri="{BB962C8B-B14F-4D97-AF65-F5344CB8AC3E}">
        <p14:creationId xmlns:p14="http://schemas.microsoft.com/office/powerpoint/2010/main" val="25610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Präsentation_kgv">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Präsentation_kgv</Template>
  <TotalTime>0</TotalTime>
  <Words>1596</Words>
  <Application>Microsoft Office PowerPoint</Application>
  <PresentationFormat>Bildschirmpräsentation (4:3)</PresentationFormat>
  <Paragraphs>236</Paragraphs>
  <Slides>32</Slides>
  <Notes>16</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32</vt:i4>
      </vt:variant>
    </vt:vector>
  </HeadingPairs>
  <TitlesOfParts>
    <vt:vector size="45" baseType="lpstr">
      <vt:lpstr>ＭＳ Ｐゴシック</vt:lpstr>
      <vt:lpstr>Arial</vt:lpstr>
      <vt:lpstr>Arial Black</vt:lpstr>
      <vt:lpstr>Calibri Light</vt:lpstr>
      <vt:lpstr>Frutiger</vt:lpstr>
      <vt:lpstr>Helvetica</vt:lpstr>
      <vt:lpstr>inherit</vt:lpstr>
      <vt:lpstr>NeutrafaceTextBook</vt:lpstr>
      <vt:lpstr>Times New Roman</vt:lpstr>
      <vt:lpstr>Wingdings</vt:lpstr>
      <vt:lpstr>Wingdings 3</vt:lpstr>
      <vt:lpstr>ヒラギノ角ゴ ProN W3</vt:lpstr>
      <vt:lpstr>Präsentation_kgv</vt:lpstr>
      <vt:lpstr>Eine Berufslehre bietet viele Chancen……..</vt:lpstr>
      <vt:lpstr>Informationen  zur Berufsorientierung  Anforderungen und Herausforderungen des heutigen Arbeitsmarkts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Charlie Schmid</dc:creator>
  <cp:lastModifiedBy>Thomas Jenni</cp:lastModifiedBy>
  <cp:revision>248</cp:revision>
  <cp:lastPrinted>2020-08-11T07:51:44Z</cp:lastPrinted>
  <dcterms:created xsi:type="dcterms:W3CDTF">2011-05-16T06:13:16Z</dcterms:created>
  <dcterms:modified xsi:type="dcterms:W3CDTF">2022-09-06T12:26:13Z</dcterms:modified>
</cp:coreProperties>
</file>